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84" r:id="rId4"/>
  </p:sldMasterIdLst>
  <p:notesMasterIdLst>
    <p:notesMasterId r:id="rId6"/>
  </p:notesMasterIdLst>
  <p:sldIdLst>
    <p:sldId id="331" r:id="rId5"/>
  </p:sldIdLst>
  <p:sldSz cx="32918400" cy="19202400"/>
  <p:notesSz cx="9236075"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4" pos="144" userDrawn="1">
          <p15:clr>
            <a:srgbClr val="F26B43"/>
          </p15:clr>
        </p15:guide>
        <p15:guide id="5" pos="20568" userDrawn="1">
          <p15:clr>
            <a:srgbClr val="F26B43"/>
          </p15:clr>
        </p15:guide>
        <p15:guide id="6" orient="horz" pos="168" userDrawn="1">
          <p15:clr>
            <a:srgbClr val="F26B43"/>
          </p15:clr>
        </p15:guide>
        <p15:guide id="7" orient="horz" pos="11928" userDrawn="1">
          <p15:clr>
            <a:srgbClr val="F26B43"/>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0E4F37D-871C-DAD9-5067-BD1CE1026874}" name="Lindsay Williams" initials="LW" userId="S::lindsay.williams@asco.org::59758d2f-fb2b-4619-ad90-3b0d7cda33be" providerId="AD"/>
  <p188:author id="{D4DF56ED-E2BC-237C-3F78-02F95C0750CD}" name="Lindsay Herr" initials="LH" userId="S::Lindsay.Herr@asco.org::2d679bad-8c1c-43f8-9b76-32e18ee1ecc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ndsay Herr" initials="LH" lastIdx="1" clrIdx="0">
    <p:extLst>
      <p:ext uri="{19B8F6BF-5375-455C-9EA6-DF929625EA0E}">
        <p15:presenceInfo xmlns:p15="http://schemas.microsoft.com/office/powerpoint/2012/main" userId="S::Lindsay.Herr@asco.org::2d679bad-8c1c-43f8-9b76-32e18ee1ec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C51"/>
    <a:srgbClr val="FFCE4E"/>
    <a:srgbClr val="1D7378"/>
    <a:srgbClr val="0B78B0"/>
    <a:srgbClr val="248D64"/>
    <a:srgbClr val="0076A9"/>
    <a:srgbClr val="EFF8F3"/>
    <a:srgbClr val="4472C4"/>
    <a:srgbClr val="FFA726"/>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2B1474-8141-43E6-A8EF-AD213B9261A0}" v="11" dt="2025-05-07T14:56:27.4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3" d="100"/>
          <a:sy n="33" d="100"/>
        </p:scale>
        <p:origin x="768" y="44"/>
      </p:cViewPr>
      <p:guideLst>
        <p:guide pos="144"/>
        <p:guide pos="20568"/>
        <p:guide orient="horz" pos="168"/>
        <p:guide orient="horz" pos="119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02299" cy="351737"/>
          </a:xfrm>
          <a:prstGeom prst="rect">
            <a:avLst/>
          </a:prstGeom>
        </p:spPr>
        <p:txBody>
          <a:bodyPr vert="horz" lIns="92824" tIns="46412" rIns="92824" bIns="46412" rtlCol="0"/>
          <a:lstStyle>
            <a:lvl1pPr algn="l">
              <a:defRPr sz="1200"/>
            </a:lvl1pPr>
          </a:lstStyle>
          <a:p>
            <a:endParaRPr lang="en-US"/>
          </a:p>
        </p:txBody>
      </p:sp>
      <p:sp>
        <p:nvSpPr>
          <p:cNvPr id="3" name="Date Placeholder 2"/>
          <p:cNvSpPr>
            <a:spLocks noGrp="1"/>
          </p:cNvSpPr>
          <p:nvPr>
            <p:ph type="dt" idx="1"/>
          </p:nvPr>
        </p:nvSpPr>
        <p:spPr>
          <a:xfrm>
            <a:off x="5231638" y="1"/>
            <a:ext cx="4002299" cy="351737"/>
          </a:xfrm>
          <a:prstGeom prst="rect">
            <a:avLst/>
          </a:prstGeom>
        </p:spPr>
        <p:txBody>
          <a:bodyPr vert="horz" lIns="92824" tIns="46412" rIns="92824" bIns="46412" rtlCol="0"/>
          <a:lstStyle>
            <a:lvl1pPr algn="r">
              <a:defRPr sz="1200"/>
            </a:lvl1pPr>
          </a:lstStyle>
          <a:p>
            <a:fld id="{BD1CB04D-1C75-43E0-9B64-B7DDAA42BB2C}" type="datetimeFigureOut">
              <a:rPr lang="en-US" smtClean="0"/>
              <a:t>5/9/2025</a:t>
            </a:fld>
            <a:endParaRPr lang="en-US"/>
          </a:p>
        </p:txBody>
      </p:sp>
      <p:sp>
        <p:nvSpPr>
          <p:cNvPr id="4" name="Slide Image Placeholder 3"/>
          <p:cNvSpPr>
            <a:spLocks noGrp="1" noRot="1" noChangeAspect="1"/>
          </p:cNvSpPr>
          <p:nvPr>
            <p:ph type="sldImg" idx="2"/>
          </p:nvPr>
        </p:nvSpPr>
        <p:spPr>
          <a:xfrm>
            <a:off x="2590800" y="876300"/>
            <a:ext cx="4054475" cy="2365375"/>
          </a:xfrm>
          <a:prstGeom prst="rect">
            <a:avLst/>
          </a:prstGeom>
          <a:noFill/>
          <a:ln w="12700">
            <a:solidFill>
              <a:prstClr val="black"/>
            </a:solidFill>
          </a:ln>
        </p:spPr>
        <p:txBody>
          <a:bodyPr vert="horz" lIns="92824" tIns="46412" rIns="92824" bIns="46412" rtlCol="0" anchor="ctr"/>
          <a:lstStyle/>
          <a:p>
            <a:endParaRPr lang="en-US"/>
          </a:p>
        </p:txBody>
      </p:sp>
      <p:sp>
        <p:nvSpPr>
          <p:cNvPr id="5" name="Notes Placeholder 4"/>
          <p:cNvSpPr>
            <a:spLocks noGrp="1"/>
          </p:cNvSpPr>
          <p:nvPr>
            <p:ph type="body" sz="quarter" idx="3"/>
          </p:nvPr>
        </p:nvSpPr>
        <p:spPr>
          <a:xfrm>
            <a:off x="923608" y="3373755"/>
            <a:ext cx="7388860" cy="2760346"/>
          </a:xfrm>
          <a:prstGeom prst="rect">
            <a:avLst/>
          </a:prstGeom>
        </p:spPr>
        <p:txBody>
          <a:bodyPr vert="horz" lIns="92824" tIns="46412" rIns="92824" bIns="4641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02299" cy="351736"/>
          </a:xfrm>
          <a:prstGeom prst="rect">
            <a:avLst/>
          </a:prstGeom>
        </p:spPr>
        <p:txBody>
          <a:bodyPr vert="horz" lIns="92824" tIns="46412" rIns="92824" bIns="46412" rtlCol="0" anchor="b"/>
          <a:lstStyle>
            <a:lvl1pPr algn="l">
              <a:defRPr sz="1200"/>
            </a:lvl1pPr>
          </a:lstStyle>
          <a:p>
            <a:endParaRPr lang="en-US"/>
          </a:p>
        </p:txBody>
      </p:sp>
      <p:sp>
        <p:nvSpPr>
          <p:cNvPr id="7" name="Slide Number Placeholder 6"/>
          <p:cNvSpPr>
            <a:spLocks noGrp="1"/>
          </p:cNvSpPr>
          <p:nvPr>
            <p:ph type="sldNum" sz="quarter" idx="5"/>
          </p:nvPr>
        </p:nvSpPr>
        <p:spPr>
          <a:xfrm>
            <a:off x="5231638" y="6658664"/>
            <a:ext cx="4002299" cy="351736"/>
          </a:xfrm>
          <a:prstGeom prst="rect">
            <a:avLst/>
          </a:prstGeom>
        </p:spPr>
        <p:txBody>
          <a:bodyPr vert="horz" lIns="92824" tIns="46412" rIns="92824" bIns="46412" rtlCol="0" anchor="b"/>
          <a:lstStyle>
            <a:lvl1pPr algn="r">
              <a:defRPr sz="1200"/>
            </a:lvl1pPr>
          </a:lstStyle>
          <a:p>
            <a:fld id="{E26C2670-3342-473C-969D-FDFF399F2050}" type="slidenum">
              <a:rPr lang="en-US" smtClean="0"/>
              <a:t>‹#›</a:t>
            </a:fld>
            <a:endParaRPr lang="en-US"/>
          </a:p>
        </p:txBody>
      </p:sp>
    </p:spTree>
    <p:extLst>
      <p:ext uri="{BB962C8B-B14F-4D97-AF65-F5344CB8AC3E}">
        <p14:creationId xmlns:p14="http://schemas.microsoft.com/office/powerpoint/2010/main" val="831749695"/>
      </p:ext>
    </p:extLst>
  </p:cSld>
  <p:clrMap bg1="lt1" tx1="dk1" bg2="lt2" tx2="dk2" accent1="accent1" accent2="accent2" accent3="accent3" accent4="accent4" accent5="accent5" accent6="accent6" hlink="hlink" folHlink="folHlink"/>
  <p:notesStyle>
    <a:lvl1pPr marL="0" algn="l" defTabSz="566471" rtl="0" eaLnBrk="1" latinLnBrk="0" hangingPunct="1">
      <a:defRPr sz="743" kern="1200">
        <a:solidFill>
          <a:schemeClr val="tx1"/>
        </a:solidFill>
        <a:latin typeface="+mn-lt"/>
        <a:ea typeface="+mn-ea"/>
        <a:cs typeface="+mn-cs"/>
      </a:defRPr>
    </a:lvl1pPr>
    <a:lvl2pPr marL="283235" algn="l" defTabSz="566471" rtl="0" eaLnBrk="1" latinLnBrk="0" hangingPunct="1">
      <a:defRPr sz="743" kern="1200">
        <a:solidFill>
          <a:schemeClr val="tx1"/>
        </a:solidFill>
        <a:latin typeface="+mn-lt"/>
        <a:ea typeface="+mn-ea"/>
        <a:cs typeface="+mn-cs"/>
      </a:defRPr>
    </a:lvl2pPr>
    <a:lvl3pPr marL="566471" algn="l" defTabSz="566471" rtl="0" eaLnBrk="1" latinLnBrk="0" hangingPunct="1">
      <a:defRPr sz="743" kern="1200">
        <a:solidFill>
          <a:schemeClr val="tx1"/>
        </a:solidFill>
        <a:latin typeface="+mn-lt"/>
        <a:ea typeface="+mn-ea"/>
        <a:cs typeface="+mn-cs"/>
      </a:defRPr>
    </a:lvl3pPr>
    <a:lvl4pPr marL="849706" algn="l" defTabSz="566471" rtl="0" eaLnBrk="1" latinLnBrk="0" hangingPunct="1">
      <a:defRPr sz="743" kern="1200">
        <a:solidFill>
          <a:schemeClr val="tx1"/>
        </a:solidFill>
        <a:latin typeface="+mn-lt"/>
        <a:ea typeface="+mn-ea"/>
        <a:cs typeface="+mn-cs"/>
      </a:defRPr>
    </a:lvl4pPr>
    <a:lvl5pPr marL="1132942" algn="l" defTabSz="566471" rtl="0" eaLnBrk="1" latinLnBrk="0" hangingPunct="1">
      <a:defRPr sz="743" kern="1200">
        <a:solidFill>
          <a:schemeClr val="tx1"/>
        </a:solidFill>
        <a:latin typeface="+mn-lt"/>
        <a:ea typeface="+mn-ea"/>
        <a:cs typeface="+mn-cs"/>
      </a:defRPr>
    </a:lvl5pPr>
    <a:lvl6pPr marL="1416177" algn="l" defTabSz="566471" rtl="0" eaLnBrk="1" latinLnBrk="0" hangingPunct="1">
      <a:defRPr sz="743" kern="1200">
        <a:solidFill>
          <a:schemeClr val="tx1"/>
        </a:solidFill>
        <a:latin typeface="+mn-lt"/>
        <a:ea typeface="+mn-ea"/>
        <a:cs typeface="+mn-cs"/>
      </a:defRPr>
    </a:lvl6pPr>
    <a:lvl7pPr marL="1699412" algn="l" defTabSz="566471" rtl="0" eaLnBrk="1" latinLnBrk="0" hangingPunct="1">
      <a:defRPr sz="743" kern="1200">
        <a:solidFill>
          <a:schemeClr val="tx1"/>
        </a:solidFill>
        <a:latin typeface="+mn-lt"/>
        <a:ea typeface="+mn-ea"/>
        <a:cs typeface="+mn-cs"/>
      </a:defRPr>
    </a:lvl7pPr>
    <a:lvl8pPr marL="1982648" algn="l" defTabSz="566471" rtl="0" eaLnBrk="1" latinLnBrk="0" hangingPunct="1">
      <a:defRPr sz="743" kern="1200">
        <a:solidFill>
          <a:schemeClr val="tx1"/>
        </a:solidFill>
        <a:latin typeface="+mn-lt"/>
        <a:ea typeface="+mn-ea"/>
        <a:cs typeface="+mn-cs"/>
      </a:defRPr>
    </a:lvl8pPr>
    <a:lvl9pPr marL="2265883" algn="l" defTabSz="566471" rtl="0" eaLnBrk="1" latinLnBrk="0" hangingPunct="1">
      <a:defRPr sz="74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Printing Sizes:</a:t>
            </a:r>
          </a:p>
          <a:p>
            <a:r>
              <a:rPr lang="en-US" dirty="0"/>
              <a:t>42x72</a:t>
            </a:r>
          </a:p>
          <a:p>
            <a:pPr algn="ctr"/>
            <a:endParaRPr lang="en-US" b="0" i="0" dirty="0">
              <a:solidFill>
                <a:srgbClr val="4A4A4A"/>
              </a:solidFill>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E26C2670-3342-473C-969D-FDFF399F2050}" type="slidenum">
              <a:rPr lang="en-US" smtClean="0"/>
              <a:t>1</a:t>
            </a:fld>
            <a:endParaRPr lang="en-US"/>
          </a:p>
        </p:txBody>
      </p:sp>
    </p:spTree>
    <p:extLst>
      <p:ext uri="{BB962C8B-B14F-4D97-AF65-F5344CB8AC3E}">
        <p14:creationId xmlns:p14="http://schemas.microsoft.com/office/powerpoint/2010/main" val="3048724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3142616"/>
            <a:ext cx="24688800" cy="6685280"/>
          </a:xfrm>
        </p:spPr>
        <p:txBody>
          <a:bodyPr anchor="b"/>
          <a:lstStyle>
            <a:lvl1pPr algn="ctr">
              <a:defRPr sz="16200"/>
            </a:lvl1pPr>
          </a:lstStyle>
          <a:p>
            <a:r>
              <a:rPr lang="en-US"/>
              <a:t>Click to edit Master title style</a:t>
            </a:r>
          </a:p>
        </p:txBody>
      </p:sp>
      <p:sp>
        <p:nvSpPr>
          <p:cNvPr id="3" name="Subtitle 2"/>
          <p:cNvSpPr>
            <a:spLocks noGrp="1"/>
          </p:cNvSpPr>
          <p:nvPr>
            <p:ph type="subTitle" idx="1"/>
          </p:nvPr>
        </p:nvSpPr>
        <p:spPr>
          <a:xfrm>
            <a:off x="4114800" y="10085706"/>
            <a:ext cx="24688800" cy="4636134"/>
          </a:xfrm>
        </p:spPr>
        <p:txBody>
          <a:bodyPr/>
          <a:lstStyle>
            <a:lvl1pPr marL="0" indent="0" algn="ctr">
              <a:buNone/>
              <a:defRPr sz="6480"/>
            </a:lvl1pPr>
            <a:lvl2pPr marL="1234440" indent="0" algn="ctr">
              <a:buNone/>
              <a:defRPr sz="5400"/>
            </a:lvl2pPr>
            <a:lvl3pPr marL="2468880" indent="0" algn="ctr">
              <a:buNone/>
              <a:defRPr sz="4860"/>
            </a:lvl3pPr>
            <a:lvl4pPr marL="3703320" indent="0" algn="ctr">
              <a:buNone/>
              <a:defRPr sz="4320"/>
            </a:lvl4pPr>
            <a:lvl5pPr marL="4937760" indent="0" algn="ctr">
              <a:buNone/>
              <a:defRPr sz="4320"/>
            </a:lvl5pPr>
            <a:lvl6pPr marL="6172200" indent="0" algn="ctr">
              <a:buNone/>
              <a:defRPr sz="4320"/>
            </a:lvl6pPr>
            <a:lvl7pPr marL="7406640" indent="0" algn="ctr">
              <a:buNone/>
              <a:defRPr sz="4320"/>
            </a:lvl7pPr>
            <a:lvl8pPr marL="8641080" indent="0" algn="ctr">
              <a:buNone/>
              <a:defRPr sz="4320"/>
            </a:lvl8pPr>
            <a:lvl9pPr marL="9875520" indent="0" algn="ctr">
              <a:buNone/>
              <a:defRPr sz="4320"/>
            </a:lvl9pPr>
          </a:lstStyle>
          <a:p>
            <a:r>
              <a:rPr lang="en-US"/>
              <a:t>Click to edit Master subtitle style</a:t>
            </a:r>
          </a:p>
        </p:txBody>
      </p:sp>
      <p:sp>
        <p:nvSpPr>
          <p:cNvPr id="4" name="Date Placeholder 3"/>
          <p:cNvSpPr>
            <a:spLocks noGrp="1"/>
          </p:cNvSpPr>
          <p:nvPr>
            <p:ph type="dt" sz="half" idx="10"/>
          </p:nvPr>
        </p:nvSpPr>
        <p:spPr/>
        <p:txBody>
          <a:bodyPr/>
          <a:lstStyle/>
          <a:p>
            <a:fld id="{3F135061-2F74-46D4-9F8F-C77EF304855D}"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3509038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35061-2F74-46D4-9F8F-C77EF304855D}"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896653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0" y="1022350"/>
            <a:ext cx="7098030" cy="1627314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63140" y="1022350"/>
            <a:ext cx="20882610" cy="162731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35061-2F74-46D4-9F8F-C77EF304855D}"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70633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135061-2F74-46D4-9F8F-C77EF304855D}"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333644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5" y="4787268"/>
            <a:ext cx="28392120" cy="7987664"/>
          </a:xfrm>
        </p:spPr>
        <p:txBody>
          <a:bodyPr anchor="b"/>
          <a:lstStyle>
            <a:lvl1pPr>
              <a:defRPr sz="16200"/>
            </a:lvl1pPr>
          </a:lstStyle>
          <a:p>
            <a:r>
              <a:rPr lang="en-US"/>
              <a:t>Click to edit Master title style</a:t>
            </a:r>
          </a:p>
        </p:txBody>
      </p:sp>
      <p:sp>
        <p:nvSpPr>
          <p:cNvPr id="3" name="Text Placeholder 2"/>
          <p:cNvSpPr>
            <a:spLocks noGrp="1"/>
          </p:cNvSpPr>
          <p:nvPr>
            <p:ph type="body" idx="1"/>
          </p:nvPr>
        </p:nvSpPr>
        <p:spPr>
          <a:xfrm>
            <a:off x="2245995" y="12850498"/>
            <a:ext cx="28392120" cy="4200524"/>
          </a:xfrm>
        </p:spPr>
        <p:txBody>
          <a:bodyPr/>
          <a:lstStyle>
            <a:lvl1pPr marL="0" indent="0">
              <a:buNone/>
              <a:defRPr sz="6480">
                <a:solidFill>
                  <a:schemeClr val="tx1">
                    <a:tint val="75000"/>
                  </a:schemeClr>
                </a:solidFill>
              </a:defRPr>
            </a:lvl1pPr>
            <a:lvl2pPr marL="1234440" indent="0">
              <a:buNone/>
              <a:defRPr sz="5400">
                <a:solidFill>
                  <a:schemeClr val="tx1">
                    <a:tint val="75000"/>
                  </a:schemeClr>
                </a:solidFill>
              </a:defRPr>
            </a:lvl2pPr>
            <a:lvl3pPr marL="2468880" indent="0">
              <a:buNone/>
              <a:defRPr sz="4860">
                <a:solidFill>
                  <a:schemeClr val="tx1">
                    <a:tint val="75000"/>
                  </a:schemeClr>
                </a:solidFill>
              </a:defRPr>
            </a:lvl3pPr>
            <a:lvl4pPr marL="3703320" indent="0">
              <a:buNone/>
              <a:defRPr sz="4320">
                <a:solidFill>
                  <a:schemeClr val="tx1">
                    <a:tint val="75000"/>
                  </a:schemeClr>
                </a:solidFill>
              </a:defRPr>
            </a:lvl4pPr>
            <a:lvl5pPr marL="4937760" indent="0">
              <a:buNone/>
              <a:defRPr sz="4320">
                <a:solidFill>
                  <a:schemeClr val="tx1">
                    <a:tint val="75000"/>
                  </a:schemeClr>
                </a:solidFill>
              </a:defRPr>
            </a:lvl5pPr>
            <a:lvl6pPr marL="6172200" indent="0">
              <a:buNone/>
              <a:defRPr sz="4320">
                <a:solidFill>
                  <a:schemeClr val="tx1">
                    <a:tint val="75000"/>
                  </a:schemeClr>
                </a:solidFill>
              </a:defRPr>
            </a:lvl6pPr>
            <a:lvl7pPr marL="7406640" indent="0">
              <a:buNone/>
              <a:defRPr sz="4320">
                <a:solidFill>
                  <a:schemeClr val="tx1">
                    <a:tint val="75000"/>
                  </a:schemeClr>
                </a:solidFill>
              </a:defRPr>
            </a:lvl7pPr>
            <a:lvl8pPr marL="8641080" indent="0">
              <a:buNone/>
              <a:defRPr sz="4320">
                <a:solidFill>
                  <a:schemeClr val="tx1">
                    <a:tint val="75000"/>
                  </a:schemeClr>
                </a:solidFill>
              </a:defRPr>
            </a:lvl8pPr>
            <a:lvl9pPr marL="9875520" indent="0">
              <a:buNone/>
              <a:defRPr sz="43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135061-2F74-46D4-9F8F-C77EF304855D}"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462230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63140" y="5111750"/>
            <a:ext cx="13990320" cy="12183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664940" y="5111750"/>
            <a:ext cx="13990320" cy="12183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135061-2F74-46D4-9F8F-C77EF304855D}" type="datetimeFigureOut">
              <a:rPr lang="en-US" smtClean="0"/>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29034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022352"/>
            <a:ext cx="28392120" cy="3711576"/>
          </a:xfrm>
        </p:spPr>
        <p:txBody>
          <a:bodyPr/>
          <a:lstStyle/>
          <a:p>
            <a:r>
              <a:rPr lang="en-US"/>
              <a:t>Click to edit Master title style</a:t>
            </a:r>
          </a:p>
        </p:txBody>
      </p:sp>
      <p:sp>
        <p:nvSpPr>
          <p:cNvPr id="3" name="Text Placeholder 2"/>
          <p:cNvSpPr>
            <a:spLocks noGrp="1"/>
          </p:cNvSpPr>
          <p:nvPr>
            <p:ph type="body" idx="1"/>
          </p:nvPr>
        </p:nvSpPr>
        <p:spPr>
          <a:xfrm>
            <a:off x="2267429" y="4707256"/>
            <a:ext cx="13926025" cy="2306954"/>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Click to edit Master text styles</a:t>
            </a:r>
          </a:p>
        </p:txBody>
      </p:sp>
      <p:sp>
        <p:nvSpPr>
          <p:cNvPr id="4" name="Content Placeholder 3"/>
          <p:cNvSpPr>
            <a:spLocks noGrp="1"/>
          </p:cNvSpPr>
          <p:nvPr>
            <p:ph sz="half" idx="2"/>
          </p:nvPr>
        </p:nvSpPr>
        <p:spPr>
          <a:xfrm>
            <a:off x="2267429" y="7014210"/>
            <a:ext cx="13926025" cy="10316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4940" y="4707256"/>
            <a:ext cx="13994608" cy="2306954"/>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Click to edit Master text styles</a:t>
            </a:r>
          </a:p>
        </p:txBody>
      </p:sp>
      <p:sp>
        <p:nvSpPr>
          <p:cNvPr id="6" name="Content Placeholder 5"/>
          <p:cNvSpPr>
            <a:spLocks noGrp="1"/>
          </p:cNvSpPr>
          <p:nvPr>
            <p:ph sz="quarter" idx="4"/>
          </p:nvPr>
        </p:nvSpPr>
        <p:spPr>
          <a:xfrm>
            <a:off x="16664940" y="7014210"/>
            <a:ext cx="13994608" cy="10316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135061-2F74-46D4-9F8F-C77EF304855D}" type="datetimeFigureOut">
              <a:rPr lang="en-US" smtClean="0"/>
              <a:t>5/9/2025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28888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135061-2F74-46D4-9F8F-C77EF304855D}" type="datetimeFigureOut">
              <a:rPr lang="en-US" smtClean="0"/>
              <a:t>5/9/2025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2326212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35061-2F74-46D4-9F8F-C77EF304855D}" type="datetimeFigureOut">
              <a:rPr lang="en-US" smtClean="0"/>
              <a:t>5/9/2025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193348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1280160"/>
            <a:ext cx="10617040" cy="4480560"/>
          </a:xfrm>
        </p:spPr>
        <p:txBody>
          <a:bodyPr anchor="b"/>
          <a:lstStyle>
            <a:lvl1pPr>
              <a:defRPr sz="8640"/>
            </a:lvl1pPr>
          </a:lstStyle>
          <a:p>
            <a:r>
              <a:rPr lang="en-US"/>
              <a:t>Click to edit Master title style</a:t>
            </a:r>
          </a:p>
        </p:txBody>
      </p:sp>
      <p:sp>
        <p:nvSpPr>
          <p:cNvPr id="3" name="Content Placeholder 2"/>
          <p:cNvSpPr>
            <a:spLocks noGrp="1"/>
          </p:cNvSpPr>
          <p:nvPr>
            <p:ph idx="1"/>
          </p:nvPr>
        </p:nvSpPr>
        <p:spPr>
          <a:xfrm>
            <a:off x="13994608" y="2764791"/>
            <a:ext cx="16664940" cy="13646150"/>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7429" y="5760720"/>
            <a:ext cx="10617040" cy="10672446"/>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Click to 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355132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1280160"/>
            <a:ext cx="10617040" cy="4480560"/>
          </a:xfrm>
        </p:spPr>
        <p:txBody>
          <a:bodyPr anchor="b"/>
          <a:lstStyle>
            <a:lvl1pPr>
              <a:defRPr sz="8640"/>
            </a:lvl1pPr>
          </a:lstStyle>
          <a:p>
            <a:r>
              <a:rPr lang="en-US"/>
              <a:t>Click to edit Master title style</a:t>
            </a:r>
          </a:p>
        </p:txBody>
      </p:sp>
      <p:sp>
        <p:nvSpPr>
          <p:cNvPr id="3" name="Picture Placeholder 2"/>
          <p:cNvSpPr>
            <a:spLocks noGrp="1" noChangeAspect="1"/>
          </p:cNvSpPr>
          <p:nvPr>
            <p:ph type="pic" idx="1"/>
          </p:nvPr>
        </p:nvSpPr>
        <p:spPr>
          <a:xfrm>
            <a:off x="13994608" y="2764791"/>
            <a:ext cx="16664940" cy="13646150"/>
          </a:xfrm>
        </p:spPr>
        <p:txBody>
          <a:bodyPr anchor="t"/>
          <a:lstStyle>
            <a:lvl1pPr marL="0" indent="0">
              <a:buNone/>
              <a:defRPr sz="8640"/>
            </a:lvl1pPr>
            <a:lvl2pPr marL="1234440" indent="0">
              <a:buNone/>
              <a:defRPr sz="7560"/>
            </a:lvl2pPr>
            <a:lvl3pPr marL="2468880" indent="0">
              <a:buNone/>
              <a:defRPr sz="6480"/>
            </a:lvl3pPr>
            <a:lvl4pPr marL="3703320" indent="0">
              <a:buNone/>
              <a:defRPr sz="5400"/>
            </a:lvl4pPr>
            <a:lvl5pPr marL="4937760" indent="0">
              <a:buNone/>
              <a:defRPr sz="5400"/>
            </a:lvl5pPr>
            <a:lvl6pPr marL="6172200" indent="0">
              <a:buNone/>
              <a:defRPr sz="5400"/>
            </a:lvl6pPr>
            <a:lvl7pPr marL="7406640" indent="0">
              <a:buNone/>
              <a:defRPr sz="5400"/>
            </a:lvl7pPr>
            <a:lvl8pPr marL="8641080" indent="0">
              <a:buNone/>
              <a:defRPr sz="5400"/>
            </a:lvl8pPr>
            <a:lvl9pPr marL="9875520" indent="0">
              <a:buNone/>
              <a:defRPr sz="5400"/>
            </a:lvl9pPr>
          </a:lstStyle>
          <a:p>
            <a:r>
              <a:rPr lang="en-US"/>
              <a:t>Click icon to add picture</a:t>
            </a:r>
          </a:p>
        </p:txBody>
      </p:sp>
      <p:sp>
        <p:nvSpPr>
          <p:cNvPr id="4" name="Text Placeholder 3"/>
          <p:cNvSpPr>
            <a:spLocks noGrp="1"/>
          </p:cNvSpPr>
          <p:nvPr>
            <p:ph type="body" sz="half" idx="2"/>
          </p:nvPr>
        </p:nvSpPr>
        <p:spPr>
          <a:xfrm>
            <a:off x="2267429" y="5760720"/>
            <a:ext cx="10617040" cy="10672446"/>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Click to 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a:t>
            </a:fld>
            <a:endParaRPr lang="en-US"/>
          </a:p>
        </p:txBody>
      </p:sp>
    </p:spTree>
    <p:extLst>
      <p:ext uri="{BB962C8B-B14F-4D97-AF65-F5344CB8AC3E}">
        <p14:creationId xmlns:p14="http://schemas.microsoft.com/office/powerpoint/2010/main" val="160140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022352"/>
            <a:ext cx="28392120" cy="371157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63140" y="5111750"/>
            <a:ext cx="28392120" cy="1218374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63140" y="17797781"/>
            <a:ext cx="7406640" cy="1022350"/>
          </a:xfrm>
          <a:prstGeom prst="rect">
            <a:avLst/>
          </a:prstGeom>
        </p:spPr>
        <p:txBody>
          <a:bodyPr vert="horz" lIns="91440" tIns="45720" rIns="91440" bIns="45720" rtlCol="0" anchor="ctr"/>
          <a:lstStyle>
            <a:lvl1pPr algn="l">
              <a:defRPr sz="3240">
                <a:solidFill>
                  <a:schemeClr val="tx1">
                    <a:tint val="75000"/>
                  </a:schemeClr>
                </a:solidFill>
              </a:defRPr>
            </a:lvl1pPr>
          </a:lstStyle>
          <a:p>
            <a:fld id="{3F135061-2F74-46D4-9F8F-C77EF304855D}" type="datetimeFigureOut">
              <a:rPr lang="en-US" smtClean="0"/>
              <a:t>5/9/2025</a:t>
            </a:fld>
            <a:endParaRPr lang="en-US"/>
          </a:p>
        </p:txBody>
      </p:sp>
      <p:sp>
        <p:nvSpPr>
          <p:cNvPr id="5" name="Footer Placeholder 4"/>
          <p:cNvSpPr>
            <a:spLocks noGrp="1"/>
          </p:cNvSpPr>
          <p:nvPr>
            <p:ph type="ftr" sz="quarter" idx="3"/>
          </p:nvPr>
        </p:nvSpPr>
        <p:spPr>
          <a:xfrm>
            <a:off x="10904220" y="17797781"/>
            <a:ext cx="11109960" cy="1022350"/>
          </a:xfrm>
          <a:prstGeom prst="rect">
            <a:avLst/>
          </a:prstGeom>
        </p:spPr>
        <p:txBody>
          <a:bodyPr vert="horz" lIns="91440" tIns="45720" rIns="91440" bIns="45720" rtlCol="0" anchor="ctr"/>
          <a:lstStyle>
            <a:lvl1pPr algn="ctr">
              <a:defRPr sz="32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17797781"/>
            <a:ext cx="7406640" cy="1022350"/>
          </a:xfrm>
          <a:prstGeom prst="rect">
            <a:avLst/>
          </a:prstGeom>
        </p:spPr>
        <p:txBody>
          <a:bodyPr vert="horz" lIns="91440" tIns="45720" rIns="91440" bIns="45720" rtlCol="0" anchor="ctr"/>
          <a:lstStyle>
            <a:lvl1pPr algn="r">
              <a:defRPr sz="3240">
                <a:solidFill>
                  <a:schemeClr val="tx1">
                    <a:tint val="75000"/>
                  </a:schemeClr>
                </a:solidFill>
              </a:defRPr>
            </a:lvl1pPr>
          </a:lstStyle>
          <a:p>
            <a:fld id="{63FC52CE-B062-47D6-A8CB-AF6B214D1AE5}" type="slidenum">
              <a:rPr lang="en-US" smtClean="0"/>
              <a:t>‹#›</a:t>
            </a:fld>
            <a:endParaRPr lang="en-US"/>
          </a:p>
        </p:txBody>
      </p:sp>
    </p:spTree>
    <p:extLst>
      <p:ext uri="{BB962C8B-B14F-4D97-AF65-F5344CB8AC3E}">
        <p14:creationId xmlns:p14="http://schemas.microsoft.com/office/powerpoint/2010/main" val="10431844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468880" rtl="0" eaLnBrk="1" latinLnBrk="0" hangingPunct="1">
        <a:lnSpc>
          <a:spcPct val="90000"/>
        </a:lnSpc>
        <a:spcBef>
          <a:spcPct val="0"/>
        </a:spcBef>
        <a:buNone/>
        <a:defRPr sz="11880" kern="1200">
          <a:solidFill>
            <a:schemeClr val="tx1"/>
          </a:solidFill>
          <a:latin typeface="+mj-lt"/>
          <a:ea typeface="+mj-ea"/>
          <a:cs typeface="+mj-cs"/>
        </a:defRPr>
      </a:lvl1pPr>
    </p:titleStyle>
    <p:bodyStyle>
      <a:lvl1pPr marL="617220" indent="-617220" algn="l" defTabSz="2468880" rtl="0" eaLnBrk="1" latinLnBrk="0" hangingPunct="1">
        <a:lnSpc>
          <a:spcPct val="90000"/>
        </a:lnSpc>
        <a:spcBef>
          <a:spcPts val="2700"/>
        </a:spcBef>
        <a:buFont typeface="Arial" panose="020B0604020202020204" pitchFamily="34" charset="0"/>
        <a:buChar char="•"/>
        <a:defRPr sz="7560" kern="1200">
          <a:solidFill>
            <a:schemeClr val="tx1"/>
          </a:solidFill>
          <a:latin typeface="+mn-lt"/>
          <a:ea typeface="+mn-ea"/>
          <a:cs typeface="+mn-cs"/>
        </a:defRPr>
      </a:lvl1pPr>
      <a:lvl2pPr marL="1851660" indent="-617220" algn="l" defTabSz="2468880" rtl="0" eaLnBrk="1" latinLnBrk="0" hangingPunct="1">
        <a:lnSpc>
          <a:spcPct val="90000"/>
        </a:lnSpc>
        <a:spcBef>
          <a:spcPts val="1350"/>
        </a:spcBef>
        <a:buFont typeface="Arial" panose="020B0604020202020204" pitchFamily="34" charset="0"/>
        <a:buChar char="•"/>
        <a:defRPr sz="6480" kern="1200">
          <a:solidFill>
            <a:schemeClr val="tx1"/>
          </a:solidFill>
          <a:latin typeface="+mn-lt"/>
          <a:ea typeface="+mn-ea"/>
          <a:cs typeface="+mn-cs"/>
        </a:defRPr>
      </a:lvl2pPr>
      <a:lvl3pPr marL="3086100" indent="-617220" algn="l" defTabSz="2468880" rtl="0" eaLnBrk="1" latinLnBrk="0" hangingPunct="1">
        <a:lnSpc>
          <a:spcPct val="90000"/>
        </a:lnSpc>
        <a:spcBef>
          <a:spcPts val="1350"/>
        </a:spcBef>
        <a:buFont typeface="Arial" panose="020B0604020202020204" pitchFamily="34" charset="0"/>
        <a:buChar char="•"/>
        <a:defRPr sz="5400" kern="1200">
          <a:solidFill>
            <a:schemeClr val="tx1"/>
          </a:solidFill>
          <a:latin typeface="+mn-lt"/>
          <a:ea typeface="+mn-ea"/>
          <a:cs typeface="+mn-cs"/>
        </a:defRPr>
      </a:lvl3pPr>
      <a:lvl4pPr marL="43205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4pPr>
      <a:lvl5pPr marL="555498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5pPr>
      <a:lvl6pPr marL="678942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6pPr>
      <a:lvl7pPr marL="802386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7pPr>
      <a:lvl8pPr marL="925830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8pPr>
      <a:lvl9pPr marL="104927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9pPr>
    </p:bodyStyle>
    <p:otherStyle>
      <a:defPPr>
        <a:defRPr lang="en-US"/>
      </a:defPPr>
      <a:lvl1pPr marL="0" algn="l" defTabSz="2468880" rtl="0" eaLnBrk="1" latinLnBrk="0" hangingPunct="1">
        <a:defRPr sz="4860" kern="1200">
          <a:solidFill>
            <a:schemeClr val="tx1"/>
          </a:solidFill>
          <a:latin typeface="+mn-lt"/>
          <a:ea typeface="+mn-ea"/>
          <a:cs typeface="+mn-cs"/>
        </a:defRPr>
      </a:lvl1pPr>
      <a:lvl2pPr marL="1234440" algn="l" defTabSz="2468880" rtl="0" eaLnBrk="1" latinLnBrk="0" hangingPunct="1">
        <a:defRPr sz="4860" kern="1200">
          <a:solidFill>
            <a:schemeClr val="tx1"/>
          </a:solidFill>
          <a:latin typeface="+mn-lt"/>
          <a:ea typeface="+mn-ea"/>
          <a:cs typeface="+mn-cs"/>
        </a:defRPr>
      </a:lvl2pPr>
      <a:lvl3pPr marL="2468880" algn="l" defTabSz="2468880" rtl="0" eaLnBrk="1" latinLnBrk="0" hangingPunct="1">
        <a:defRPr sz="4860" kern="1200">
          <a:solidFill>
            <a:schemeClr val="tx1"/>
          </a:solidFill>
          <a:latin typeface="+mn-lt"/>
          <a:ea typeface="+mn-ea"/>
          <a:cs typeface="+mn-cs"/>
        </a:defRPr>
      </a:lvl3pPr>
      <a:lvl4pPr marL="3703320" algn="l" defTabSz="2468880" rtl="0" eaLnBrk="1" latinLnBrk="0" hangingPunct="1">
        <a:defRPr sz="4860" kern="1200">
          <a:solidFill>
            <a:schemeClr val="tx1"/>
          </a:solidFill>
          <a:latin typeface="+mn-lt"/>
          <a:ea typeface="+mn-ea"/>
          <a:cs typeface="+mn-cs"/>
        </a:defRPr>
      </a:lvl4pPr>
      <a:lvl5pPr marL="4937760" algn="l" defTabSz="2468880" rtl="0" eaLnBrk="1" latinLnBrk="0" hangingPunct="1">
        <a:defRPr sz="4860" kern="1200">
          <a:solidFill>
            <a:schemeClr val="tx1"/>
          </a:solidFill>
          <a:latin typeface="+mn-lt"/>
          <a:ea typeface="+mn-ea"/>
          <a:cs typeface="+mn-cs"/>
        </a:defRPr>
      </a:lvl5pPr>
      <a:lvl6pPr marL="6172200" algn="l" defTabSz="2468880" rtl="0" eaLnBrk="1" latinLnBrk="0" hangingPunct="1">
        <a:defRPr sz="4860" kern="1200">
          <a:solidFill>
            <a:schemeClr val="tx1"/>
          </a:solidFill>
          <a:latin typeface="+mn-lt"/>
          <a:ea typeface="+mn-ea"/>
          <a:cs typeface="+mn-cs"/>
        </a:defRPr>
      </a:lvl6pPr>
      <a:lvl7pPr marL="7406640" algn="l" defTabSz="2468880" rtl="0" eaLnBrk="1" latinLnBrk="0" hangingPunct="1">
        <a:defRPr sz="4860" kern="1200">
          <a:solidFill>
            <a:schemeClr val="tx1"/>
          </a:solidFill>
          <a:latin typeface="+mn-lt"/>
          <a:ea typeface="+mn-ea"/>
          <a:cs typeface="+mn-cs"/>
        </a:defRPr>
      </a:lvl7pPr>
      <a:lvl8pPr marL="8641080" algn="l" defTabSz="2468880" rtl="0" eaLnBrk="1" latinLnBrk="0" hangingPunct="1">
        <a:defRPr sz="4860" kern="1200">
          <a:solidFill>
            <a:schemeClr val="tx1"/>
          </a:solidFill>
          <a:latin typeface="+mn-lt"/>
          <a:ea typeface="+mn-ea"/>
          <a:cs typeface="+mn-cs"/>
        </a:defRPr>
      </a:lvl8pPr>
      <a:lvl9pPr marL="9875520" algn="l" defTabSz="2468880" rtl="0" eaLnBrk="1" latinLnBrk="0" hangingPunct="1">
        <a:defRPr sz="4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tergiou@sellaslife.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Dcicic@sellaslif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92AD944-7D57-4665-971F-668A33F598C8}"/>
              </a:ext>
            </a:extLst>
          </p:cNvPr>
          <p:cNvSpPr txBox="1"/>
          <p:nvPr/>
        </p:nvSpPr>
        <p:spPr>
          <a:xfrm>
            <a:off x="0" y="0"/>
            <a:ext cx="32918400" cy="2662267"/>
          </a:xfrm>
          <a:prstGeom prst="rect">
            <a:avLst/>
          </a:prstGeom>
          <a:solidFill>
            <a:srgbClr val="0F2C51"/>
          </a:solidFill>
          <a:ln>
            <a:noFill/>
          </a:ln>
        </p:spPr>
        <p:txBody>
          <a:bodyPr wrap="square" lIns="274320" tIns="274320" rIns="274320" rtlCol="0">
            <a:noAutofit/>
          </a:bodyPr>
          <a:lstStyle/>
          <a:p>
            <a:pPr marL="0" marR="0" algn="ctr">
              <a:lnSpc>
                <a:spcPct val="107000"/>
              </a:lnSpc>
              <a:spcAft>
                <a:spcPts val="800"/>
              </a:spcAft>
            </a:pPr>
            <a:r>
              <a:rPr lang="en-US" sz="4400" b="1" dirty="0">
                <a:solidFill>
                  <a:schemeClr val="bg1"/>
                </a:solidFill>
                <a:latin typeface="Arial" panose="020B0604020202020204" pitchFamily="34" charset="0"/>
                <a:cs typeface="Arial" panose="020B0604020202020204" pitchFamily="34" charset="0"/>
              </a:rPr>
              <a:t>Abstract # 3121: </a:t>
            </a:r>
            <a:r>
              <a:rPr lang="en-US" sz="44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In Vitro Efficacy of CDK9 Inhibitor </a:t>
            </a:r>
            <a:r>
              <a:rPr lang="en-US" sz="4400" b="1"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Tambiciclib</a:t>
            </a:r>
            <a:r>
              <a:rPr lang="en-US" sz="44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(SLS009) in ASXL1 Mutated Colorectal Cancer Cell Lines</a:t>
            </a:r>
            <a:endParaRPr lang="en-US" sz="4400"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defTabSz="2518407">
              <a:defRPr/>
            </a:pPr>
            <a:endParaRPr lang="en-US" sz="1200" i="1" kern="100" dirty="0">
              <a:solidFill>
                <a:schemeClr val="bg1"/>
              </a:solidFill>
              <a:latin typeface="Arial" panose="020B0604020202020204" pitchFamily="34" charset="0"/>
              <a:ea typeface="Aptos" panose="020B0004020202020204" pitchFamily="34" charset="0"/>
              <a:cs typeface="Arial" panose="020B0604020202020204" pitchFamily="34" charset="0"/>
            </a:endParaRPr>
          </a:p>
          <a:p>
            <a:pPr algn="ctr" defTabSz="2518407">
              <a:defRPr/>
            </a:pPr>
            <a:r>
              <a:rPr lang="en-US" sz="3200" i="1" kern="100" dirty="0">
                <a:solidFill>
                  <a:schemeClr val="bg1"/>
                </a:solidFill>
                <a:latin typeface="Arial" panose="020B0604020202020204" pitchFamily="34" charset="0"/>
                <a:ea typeface="Aptos" panose="020B0004020202020204" pitchFamily="34" charset="0"/>
                <a:cs typeface="Arial" panose="020B0604020202020204" pitchFamily="34" charset="0"/>
              </a:rPr>
              <a:t>Angelos Stergiou, MD</a:t>
            </a:r>
            <a:r>
              <a:rPr lang="en-US" sz="3200" i="1" kern="100" baseline="30000" dirty="0">
                <a:solidFill>
                  <a:schemeClr val="bg1"/>
                </a:solidFill>
                <a:latin typeface="Arial" panose="020B0604020202020204" pitchFamily="34" charset="0"/>
                <a:ea typeface="Aptos" panose="020B0004020202020204" pitchFamily="34" charset="0"/>
                <a:cs typeface="Arial" panose="020B0604020202020204" pitchFamily="34" charset="0"/>
              </a:rPr>
              <a:t>1 </a:t>
            </a:r>
            <a:r>
              <a:rPr lang="en-US" sz="3200" i="1" kern="100" dirty="0">
                <a:solidFill>
                  <a:schemeClr val="bg1"/>
                </a:solidFill>
                <a:latin typeface="Arial" panose="020B0604020202020204" pitchFamily="34" charset="0"/>
                <a:ea typeface="Aptos" panose="020B0004020202020204" pitchFamily="34" charset="0"/>
                <a:cs typeface="Arial" panose="020B0604020202020204" pitchFamily="34" charset="0"/>
              </a:rPr>
              <a:t>and Dragan Cicic, MD</a:t>
            </a:r>
            <a:r>
              <a:rPr lang="en-US" sz="3200" i="1" kern="100" baseline="30000" dirty="0">
                <a:solidFill>
                  <a:schemeClr val="bg1"/>
                </a:solidFill>
                <a:latin typeface="Arial" panose="020B0604020202020204" pitchFamily="34" charset="0"/>
                <a:ea typeface="Aptos" panose="020B0004020202020204" pitchFamily="34" charset="0"/>
                <a:cs typeface="Arial" panose="020B0604020202020204" pitchFamily="34" charset="0"/>
              </a:rPr>
              <a:t>1</a:t>
            </a:r>
          </a:p>
          <a:p>
            <a:pPr algn="ctr" defTabSz="2518407">
              <a:defRPr/>
            </a:pPr>
            <a:endParaRPr lang="en-US" sz="3200" i="1" kern="100" baseline="30000" dirty="0">
              <a:solidFill>
                <a:schemeClr val="bg1"/>
              </a:solidFill>
              <a:latin typeface="Arial" panose="020B0604020202020204" pitchFamily="34" charset="0"/>
              <a:ea typeface="Aptos" panose="020B0004020202020204" pitchFamily="34" charset="0"/>
              <a:cs typeface="Arial" panose="020B0604020202020204" pitchFamily="34" charset="0"/>
            </a:endParaRPr>
          </a:p>
          <a:p>
            <a:pPr algn="ctr" defTabSz="2518407">
              <a:defRPr/>
            </a:pPr>
            <a:r>
              <a:rPr lang="en-US" sz="3200" i="1" kern="100" baseline="30000" dirty="0">
                <a:solidFill>
                  <a:schemeClr val="bg1"/>
                </a:solidFill>
                <a:latin typeface="Arial" panose="020B0604020202020204" pitchFamily="34" charset="0"/>
                <a:ea typeface="Aptos" panose="020B0004020202020204" pitchFamily="34" charset="0"/>
                <a:cs typeface="Arial" panose="020B0604020202020204" pitchFamily="34" charset="0"/>
              </a:rPr>
              <a:t>1- Sellas Life Sciences Group</a:t>
            </a:r>
            <a:endParaRPr lang="en-US" sz="4000"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8DEC3DA-1C54-4FCA-8123-728A6D0DC052}"/>
              </a:ext>
            </a:extLst>
          </p:cNvPr>
          <p:cNvSpPr txBox="1"/>
          <p:nvPr/>
        </p:nvSpPr>
        <p:spPr>
          <a:xfrm>
            <a:off x="10617200" y="2766387"/>
            <a:ext cx="22057356" cy="4961158"/>
          </a:xfrm>
          <a:prstGeom prst="rect">
            <a:avLst/>
          </a:prstGeom>
          <a:solidFill>
            <a:srgbClr val="0F2C51"/>
          </a:solidFill>
          <a:ln>
            <a:noFill/>
          </a:ln>
        </p:spPr>
        <p:txBody>
          <a:bodyPr wrap="square" lIns="182880" rIns="182880" bIns="274320" rtlCol="0">
            <a:noAutofit/>
          </a:bodyPr>
          <a:lstStyle/>
          <a:p>
            <a:pPr marL="685800" indent="-685800" algn="just">
              <a:buFont typeface="Arial" panose="020B0604020202020204" pitchFamily="34" charset="0"/>
              <a:buChar char="•"/>
            </a:pPr>
            <a:endParaRPr lang="en-US" sz="2400" b="1" dirty="0">
              <a:solidFill>
                <a:schemeClr val="bg1"/>
              </a:solidFill>
              <a:latin typeface="Arial" panose="020B0604020202020204" pitchFamily="34" charset="0"/>
              <a:cs typeface="Arial" panose="020B0604020202020204" pitchFamily="34" charset="0"/>
            </a:endParaRPr>
          </a:p>
          <a:p>
            <a:pPr marL="685800" indent="-685800" algn="just">
              <a:buFont typeface="Arial" panose="020B0604020202020204" pitchFamily="34" charset="0"/>
              <a:buChar char="•"/>
            </a:pPr>
            <a:r>
              <a:rPr lang="en-US" sz="4800" b="1" dirty="0">
                <a:solidFill>
                  <a:schemeClr val="bg1"/>
                </a:solidFill>
                <a:latin typeface="Arial" panose="020B0604020202020204" pitchFamily="34" charset="0"/>
                <a:cs typeface="Arial" panose="020B0604020202020204" pitchFamily="34" charset="0"/>
              </a:rPr>
              <a:t>ASXL1</a:t>
            </a:r>
            <a:r>
              <a:rPr lang="en-US" sz="4800" b="1" baseline="30000" dirty="0">
                <a:solidFill>
                  <a:schemeClr val="bg1"/>
                </a:solidFill>
                <a:latin typeface="Arial" panose="020B0604020202020204" pitchFamily="34" charset="0"/>
                <a:cs typeface="Arial" panose="020B0604020202020204" pitchFamily="34" charset="0"/>
              </a:rPr>
              <a:t>m</a:t>
            </a:r>
            <a:r>
              <a:rPr lang="en-US" sz="4800" b="1" dirty="0">
                <a:solidFill>
                  <a:schemeClr val="bg1"/>
                </a:solidFill>
                <a:latin typeface="Arial" panose="020B0604020202020204" pitchFamily="34" charset="0"/>
                <a:cs typeface="Arial" panose="020B0604020202020204" pitchFamily="34" charset="0"/>
              </a:rPr>
              <a:t> cancers including solid cancers can be targeted with CDK9 inhibitor SLS009 at concentrations significantly below those determined to be safe in clinical trials</a:t>
            </a:r>
          </a:p>
          <a:p>
            <a:pPr algn="just"/>
            <a:endParaRPr lang="en-US" sz="2400" b="1" dirty="0">
              <a:solidFill>
                <a:schemeClr val="bg1"/>
              </a:solidFill>
              <a:latin typeface="Arial" panose="020B0604020202020204" pitchFamily="34" charset="0"/>
              <a:cs typeface="Arial" panose="020B0604020202020204" pitchFamily="34" charset="0"/>
            </a:endParaRPr>
          </a:p>
          <a:p>
            <a:pPr marL="685800" indent="-685800" algn="just">
              <a:buFont typeface="Arial" panose="020B0604020202020204" pitchFamily="34" charset="0"/>
              <a:buChar char="•"/>
            </a:pPr>
            <a:r>
              <a:rPr lang="en-US" sz="4800" b="1" dirty="0">
                <a:solidFill>
                  <a:schemeClr val="bg1"/>
                </a:solidFill>
                <a:latin typeface="Arial" panose="020B0604020202020204" pitchFamily="34" charset="0"/>
                <a:cs typeface="Arial" panose="020B0604020202020204" pitchFamily="34" charset="0"/>
              </a:rPr>
              <a:t>ASXL1 mutational status could potentially be a biomarker  for selection of patients likely to respond to CDK9 inhibition with SLS009</a:t>
            </a:r>
            <a:endParaRPr lang="en-US" sz="4800" dirty="0">
              <a:solidFill>
                <a:schemeClr val="bg1"/>
              </a:solidFill>
              <a:latin typeface="Arial" panose="020B0604020202020204" pitchFamily="34" charset="0"/>
              <a:cs typeface="Arial" panose="020B0604020202020204" pitchFamily="34" charset="0"/>
            </a:endParaRPr>
          </a:p>
          <a:p>
            <a:pPr algn="just"/>
            <a:endParaRPr lang="en-US" sz="4800" dirty="0">
              <a:solidFill>
                <a:schemeClr val="bg1"/>
              </a:solidFill>
              <a:latin typeface="Arial" panose="020B0604020202020204" pitchFamily="34" charset="0"/>
              <a:cs typeface="Arial" panose="020B0604020202020204" pitchFamily="34" charset="0"/>
            </a:endParaRPr>
          </a:p>
          <a:p>
            <a:pPr algn="just"/>
            <a:endParaRPr lang="en-US" sz="4800" dirty="0">
              <a:solidFill>
                <a:schemeClr val="bg1"/>
              </a:solidFill>
              <a:latin typeface="Arial" panose="020B0604020202020204" pitchFamily="34" charset="0"/>
              <a:cs typeface="Arial" panose="020B0604020202020204" pitchFamily="34" charset="0"/>
            </a:endParaRPr>
          </a:p>
          <a:p>
            <a:pPr algn="just"/>
            <a:endParaRPr lang="en-US" sz="4800" dirty="0">
              <a:solidFill>
                <a:schemeClr val="bg1"/>
              </a:solidFill>
              <a:latin typeface="Arial" panose="020B0604020202020204" pitchFamily="34" charset="0"/>
              <a:cs typeface="Arial" panose="020B0604020202020204" pitchFamily="34" charset="0"/>
            </a:endParaRPr>
          </a:p>
          <a:p>
            <a:pPr algn="just"/>
            <a:endParaRPr lang="en-US" sz="4800" dirty="0">
              <a:solidFill>
                <a:srgbClr val="FF0000"/>
              </a:solidFill>
              <a:latin typeface="Arial" panose="020B0604020202020204" pitchFamily="34" charset="0"/>
              <a:cs typeface="Arial" panose="020B0604020202020204" pitchFamily="34" charset="0"/>
            </a:endParaRPr>
          </a:p>
          <a:p>
            <a:pPr algn="just"/>
            <a:endParaRPr lang="en-US" sz="4800" dirty="0">
              <a:solidFill>
                <a:schemeClr val="bg1"/>
              </a:solidFill>
              <a:latin typeface="Arial" panose="020B0604020202020204" pitchFamily="34" charset="0"/>
              <a:cs typeface="Arial" panose="020B0604020202020204" pitchFamily="34" charset="0"/>
            </a:endParaRPr>
          </a:p>
          <a:p>
            <a:pPr algn="just"/>
            <a:endParaRPr lang="en-US" sz="4800" dirty="0">
              <a:solidFill>
                <a:schemeClr val="bg1"/>
              </a:solidFill>
              <a:latin typeface="Arial" panose="020B0604020202020204" pitchFamily="34" charset="0"/>
              <a:cs typeface="Arial" panose="020B0604020202020204" pitchFamily="34" charset="0"/>
            </a:endParaRPr>
          </a:p>
          <a:p>
            <a:pPr algn="just"/>
            <a:endParaRPr lang="en-US" sz="4800" i="1" dirty="0">
              <a:solidFill>
                <a:schemeClr val="bg1"/>
              </a:solidFill>
              <a:latin typeface="Arial" panose="020B0604020202020204" pitchFamily="34" charset="0"/>
              <a:cs typeface="Arial" panose="020B0604020202020204" pitchFamily="34" charset="0"/>
            </a:endParaRPr>
          </a:p>
          <a:p>
            <a:pPr algn="just"/>
            <a:endParaRPr lang="en-US" sz="4800" i="1" dirty="0">
              <a:solidFill>
                <a:schemeClr val="bg1"/>
              </a:solidFill>
              <a:latin typeface="Arial" panose="020B0604020202020204" pitchFamily="34" charset="0"/>
              <a:cs typeface="Arial" panose="020B0604020202020204" pitchFamily="34" charset="0"/>
            </a:endParaRPr>
          </a:p>
          <a:p>
            <a:pPr algn="just"/>
            <a:endParaRPr lang="en-US" sz="4800" i="1" dirty="0">
              <a:solidFill>
                <a:schemeClr val="bg1"/>
              </a:solidFill>
              <a:latin typeface="Arial" panose="020B0604020202020204" pitchFamily="34" charset="0"/>
              <a:cs typeface="Arial" panose="020B0604020202020204" pitchFamily="34" charset="0"/>
            </a:endParaRPr>
          </a:p>
          <a:p>
            <a:pPr algn="just"/>
            <a:endParaRPr lang="en-US" sz="4800" i="1" dirty="0">
              <a:solidFill>
                <a:schemeClr val="bg1"/>
              </a:solidFill>
              <a:latin typeface="Arial" panose="020B0604020202020204" pitchFamily="34" charset="0"/>
              <a:cs typeface="Arial" panose="020B0604020202020204" pitchFamily="34" charset="0"/>
            </a:endParaRPr>
          </a:p>
          <a:p>
            <a:pPr algn="just"/>
            <a:endParaRPr lang="en-US" sz="4800" i="1" dirty="0">
              <a:solidFill>
                <a:schemeClr val="bg1"/>
              </a:solidFill>
              <a:latin typeface="Arial" panose="020B0604020202020204" pitchFamily="34" charset="0"/>
              <a:cs typeface="Arial" panose="020B0604020202020204" pitchFamily="34" charset="0"/>
            </a:endParaRPr>
          </a:p>
          <a:p>
            <a:pPr algn="just"/>
            <a:endParaRPr lang="en-US" sz="4800" i="1" dirty="0">
              <a:solidFill>
                <a:schemeClr val="bg1"/>
              </a:solidFill>
              <a:latin typeface="Arial" panose="020B0604020202020204" pitchFamily="34" charset="0"/>
              <a:cs typeface="Arial" panose="020B0604020202020204" pitchFamily="34" charset="0"/>
            </a:endParaRPr>
          </a:p>
          <a:p>
            <a:pPr algn="just"/>
            <a:endParaRPr lang="en-US" sz="4800" i="1" dirty="0">
              <a:solidFill>
                <a:schemeClr val="bg1"/>
              </a:solidFill>
              <a:latin typeface="Arial" panose="020B0604020202020204" pitchFamily="34" charset="0"/>
              <a:cs typeface="Arial" panose="020B0604020202020204" pitchFamily="34" charset="0"/>
            </a:endParaRPr>
          </a:p>
          <a:p>
            <a:pPr algn="just"/>
            <a:r>
              <a:rPr lang="en-US" sz="4800" i="1" dirty="0">
                <a:solidFill>
                  <a:schemeClr val="bg1"/>
                </a:solidFill>
                <a:latin typeface="Arial" panose="020B0604020202020204" pitchFamily="34" charset="0"/>
                <a:cs typeface="Arial" panose="020B0604020202020204" pitchFamily="34" charset="0"/>
              </a:rPr>
              <a:t>Insert Logos, Acknowledgements, Author Contact Information, QR Codes here</a:t>
            </a:r>
          </a:p>
        </p:txBody>
      </p:sp>
      <p:grpSp>
        <p:nvGrpSpPr>
          <p:cNvPr id="9" name="Group 8">
            <a:extLst>
              <a:ext uri="{FF2B5EF4-FFF2-40B4-BE49-F238E27FC236}">
                <a16:creationId xmlns:a16="http://schemas.microsoft.com/office/drawing/2014/main" id="{457D984C-DF23-C666-FC97-E4DE171402C6}"/>
              </a:ext>
            </a:extLst>
          </p:cNvPr>
          <p:cNvGrpSpPr/>
          <p:nvPr/>
        </p:nvGrpSpPr>
        <p:grpSpPr>
          <a:xfrm>
            <a:off x="243841" y="7854254"/>
            <a:ext cx="10119359" cy="10979036"/>
            <a:chOff x="243841" y="2609730"/>
            <a:chExt cx="10363200" cy="8164193"/>
          </a:xfrm>
        </p:grpSpPr>
        <p:sp>
          <p:nvSpPr>
            <p:cNvPr id="4" name="TextBox 3">
              <a:extLst>
                <a:ext uri="{FF2B5EF4-FFF2-40B4-BE49-F238E27FC236}">
                  <a16:creationId xmlns:a16="http://schemas.microsoft.com/office/drawing/2014/main" id="{217E0184-1599-4CA6-A246-A096FD37DD48}"/>
                </a:ext>
              </a:extLst>
            </p:cNvPr>
            <p:cNvSpPr txBox="1"/>
            <p:nvPr/>
          </p:nvSpPr>
          <p:spPr>
            <a:xfrm>
              <a:off x="243841" y="3316128"/>
              <a:ext cx="10363200" cy="7457795"/>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pPr marL="0" marR="0" algn="just"/>
              <a:r>
                <a:rPr lang="en-US" sz="3100" dirty="0">
                  <a:solidFill>
                    <a:srgbClr val="000000"/>
                  </a:solidFill>
                  <a:effectLst/>
                  <a:latin typeface="Arial" panose="020B0604020202020204" pitchFamily="34" charset="0"/>
                  <a:ea typeface="Aptos" panose="020B0004020202020204" pitchFamily="34" charset="0"/>
                  <a:cs typeface="Arial" panose="020B0604020202020204" pitchFamily="34" charset="0"/>
                </a:rPr>
                <a:t>Twelve CRC MSI-H cell lines with ASXL1 mutations (</a:t>
              </a:r>
              <a:r>
                <a:rPr lang="en-US" sz="3100" kern="100" dirty="0">
                  <a:latin typeface="Arial" panose="020B0604020202020204" pitchFamily="34" charset="0"/>
                  <a:ea typeface="Aptos" panose="020B0004020202020204" pitchFamily="34" charset="0"/>
                  <a:cs typeface="Arial" panose="020B0604020202020204" pitchFamily="34" charset="0"/>
                </a:rPr>
                <a:t>ASXL1</a:t>
              </a:r>
              <a:r>
                <a:rPr lang="en-US" sz="3100" kern="100" baseline="30000" dirty="0">
                  <a:effectLst/>
                  <a:latin typeface="Arial" panose="020B0604020202020204" pitchFamily="34" charset="0"/>
                  <a:ea typeface="Aptos" panose="020B0004020202020204" pitchFamily="34" charset="0"/>
                  <a:cs typeface="Arial" panose="020B0604020202020204" pitchFamily="34" charset="0"/>
                </a:rPr>
                <a:t>m</a:t>
              </a:r>
              <a:r>
                <a:rPr lang="en-US" sz="3100" kern="100" dirty="0">
                  <a:effectLst/>
                  <a:latin typeface="Arial" panose="020B0604020202020204" pitchFamily="34" charset="0"/>
                  <a:ea typeface="Aptos" panose="020B0004020202020204" pitchFamily="34" charset="0"/>
                  <a:cs typeface="Arial" panose="020B0604020202020204" pitchFamily="34" charset="0"/>
                </a:rPr>
                <a:t>)</a:t>
              </a:r>
              <a:r>
                <a:rPr lang="en-US" sz="3100" dirty="0">
                  <a:solidFill>
                    <a:srgbClr val="000000"/>
                  </a:solidFill>
                  <a:effectLst/>
                  <a:latin typeface="Arial" panose="020B0604020202020204" pitchFamily="34" charset="0"/>
                  <a:ea typeface="Aptos" panose="020B0004020202020204" pitchFamily="34" charset="0"/>
                  <a:cs typeface="Arial" panose="020B0604020202020204" pitchFamily="34" charset="0"/>
                </a:rPr>
                <a:t> </a:t>
              </a:r>
              <a:r>
                <a:rPr lang="en-US" sz="3100" dirty="0">
                  <a:solidFill>
                    <a:srgbClr val="000000"/>
                  </a:solidFill>
                  <a:latin typeface="Arial" panose="020B0604020202020204" pitchFamily="34" charset="0"/>
                  <a:ea typeface="Aptos" panose="020B0004020202020204" pitchFamily="34" charset="0"/>
                  <a:cs typeface="Arial" panose="020B0604020202020204" pitchFamily="34" charset="0"/>
                </a:rPr>
                <a:t>or with wild type ASXL1 (</a:t>
              </a:r>
              <a:r>
                <a:rPr lang="en-US" sz="3100" kern="100" dirty="0">
                  <a:effectLst/>
                  <a:latin typeface="Arial" panose="020B0604020202020204" pitchFamily="34" charset="0"/>
                  <a:ea typeface="Aptos" panose="020B0004020202020204" pitchFamily="34" charset="0"/>
                  <a:cs typeface="Arial" panose="020B0604020202020204" pitchFamily="34" charset="0"/>
                </a:rPr>
                <a:t>ASXL1</a:t>
              </a:r>
              <a:r>
                <a:rPr lang="en-US" sz="3100" kern="100" baseline="30000" dirty="0">
                  <a:effectLst/>
                  <a:latin typeface="Arial" panose="020B0604020202020204" pitchFamily="34" charset="0"/>
                  <a:ea typeface="Aptos" panose="020B0004020202020204" pitchFamily="34" charset="0"/>
                  <a:cs typeface="Arial" panose="020B0604020202020204" pitchFamily="34" charset="0"/>
                </a:rPr>
                <a:t>wt</a:t>
              </a:r>
              <a:r>
                <a:rPr lang="en-US" sz="3100" kern="100" dirty="0">
                  <a:effectLst/>
                  <a:latin typeface="Arial" panose="020B0604020202020204" pitchFamily="34" charset="0"/>
                  <a:ea typeface="Aptos" panose="020B0004020202020204" pitchFamily="34" charset="0"/>
                  <a:cs typeface="Arial" panose="020B0604020202020204" pitchFamily="34" charset="0"/>
                </a:rPr>
                <a:t>) </a:t>
              </a:r>
              <a:r>
                <a:rPr lang="en-US" sz="3100" dirty="0">
                  <a:solidFill>
                    <a:srgbClr val="000000"/>
                  </a:solidFill>
                  <a:effectLst/>
                  <a:latin typeface="Arial" panose="020B0604020202020204" pitchFamily="34" charset="0"/>
                  <a:ea typeface="Aptos" panose="020B0004020202020204" pitchFamily="34" charset="0"/>
                  <a:cs typeface="Arial" panose="020B0604020202020204" pitchFamily="34" charset="0"/>
                </a:rPr>
                <a:t>were treated with SLS009 at various concentrations.  </a:t>
              </a:r>
              <a:r>
                <a:rPr lang="en-US" sz="3100" dirty="0" err="1">
                  <a:solidFill>
                    <a:srgbClr val="000000"/>
                  </a:solidFill>
                  <a:effectLst/>
                  <a:latin typeface="Arial" panose="020B0604020202020204" pitchFamily="34" charset="0"/>
                  <a:ea typeface="Aptos" panose="020B0004020202020204" pitchFamily="34" charset="0"/>
                  <a:cs typeface="Arial" panose="020B0604020202020204" pitchFamily="34" charset="0"/>
                </a:rPr>
                <a:t>Staurosporin</a:t>
              </a:r>
              <a:r>
                <a:rPr lang="en-US" sz="3100" dirty="0">
                  <a:solidFill>
                    <a:srgbClr val="000000"/>
                  </a:solidFill>
                  <a:effectLst/>
                  <a:latin typeface="Arial" panose="020B0604020202020204" pitchFamily="34" charset="0"/>
                  <a:ea typeface="Aptos" panose="020B0004020202020204" pitchFamily="34" charset="0"/>
                  <a:cs typeface="Arial" panose="020B0604020202020204" pitchFamily="34" charset="0"/>
                </a:rPr>
                <a:t> was used as positive control and </a:t>
              </a:r>
              <a:r>
                <a:rPr lang="en-US" sz="3100" dirty="0" err="1">
                  <a:solidFill>
                    <a:srgbClr val="000000"/>
                  </a:solidFill>
                  <a:effectLst/>
                  <a:latin typeface="Arial" panose="020B0604020202020204" pitchFamily="34" charset="0"/>
                  <a:ea typeface="Aptos" panose="020B0004020202020204" pitchFamily="34" charset="0"/>
                  <a:cs typeface="Arial" panose="020B0604020202020204" pitchFamily="34" charset="0"/>
                </a:rPr>
                <a:t>revumenib</a:t>
              </a:r>
              <a:r>
                <a:rPr lang="en-US" sz="3100" dirty="0">
                  <a:solidFill>
                    <a:srgbClr val="000000"/>
                  </a:solidFill>
                  <a:effectLst/>
                  <a:latin typeface="Arial" panose="020B0604020202020204" pitchFamily="34" charset="0"/>
                  <a:ea typeface="Aptos" panose="020B0004020202020204" pitchFamily="34" charset="0"/>
                  <a:cs typeface="Arial" panose="020B0604020202020204" pitchFamily="34" charset="0"/>
                </a:rPr>
                <a:t> as a negative active control.  Cells were exposed to treatment for 72 hours before the washout and analysis.  Cytotoxicity analysis was performed by </a:t>
              </a:r>
              <a:r>
                <a:rPr lang="en-US" sz="3100" dirty="0" err="1">
                  <a:solidFill>
                    <a:srgbClr val="000000"/>
                  </a:solidFill>
                  <a:effectLst/>
                  <a:latin typeface="Arial" panose="020B0604020202020204" pitchFamily="34" charset="0"/>
                  <a:ea typeface="Aptos" panose="020B0004020202020204" pitchFamily="34" charset="0"/>
                  <a:cs typeface="Arial" panose="020B0604020202020204" pitchFamily="34" charset="0"/>
                </a:rPr>
                <a:t>CellTiter</a:t>
              </a:r>
              <a:r>
                <a:rPr lang="en-US" sz="3100" dirty="0">
                  <a:solidFill>
                    <a:srgbClr val="000000"/>
                  </a:solidFill>
                  <a:effectLst/>
                  <a:latin typeface="Arial" panose="020B0604020202020204" pitchFamily="34" charset="0"/>
                  <a:ea typeface="Aptos" panose="020B0004020202020204" pitchFamily="34" charset="0"/>
                  <a:cs typeface="Arial" panose="020B0604020202020204" pitchFamily="34" charset="0"/>
                </a:rPr>
                <a:t>-Glo® 2.0 assay.  Data analyses were performed using GraphPad Prism 9.  NGS was used to determine mutations in studied cell lines.  The experiment was designed to determine efficacy of SLS009 cytotoxicity in CRC MSI-H cells in relation to ASXL1 mutational status. IC50, IC90 and IC99 values were determined.  Highly effective concentrations of SLS009 in this experiment were considered to be those with IC50 values below 100 </a:t>
              </a:r>
              <a:r>
                <a:rPr lang="en-US" sz="3100" dirty="0" err="1">
                  <a:solidFill>
                    <a:srgbClr val="000000"/>
                  </a:solidFill>
                  <a:effectLst/>
                  <a:latin typeface="Arial" panose="020B0604020202020204" pitchFamily="34" charset="0"/>
                  <a:ea typeface="Aptos" panose="020B0004020202020204" pitchFamily="34" charset="0"/>
                  <a:cs typeface="Arial" panose="020B0604020202020204" pitchFamily="34" charset="0"/>
                </a:rPr>
                <a:t>nM.</a:t>
              </a:r>
              <a:r>
                <a:rPr lang="en-US" sz="3100" dirty="0">
                  <a:solidFill>
                    <a:srgbClr val="000000"/>
                  </a:solidFill>
                  <a:effectLst/>
                  <a:latin typeface="Arial" panose="020B0604020202020204" pitchFamily="34" charset="0"/>
                  <a:ea typeface="Aptos" panose="020B0004020202020204" pitchFamily="34" charset="0"/>
                  <a:cs typeface="Arial" panose="020B0604020202020204" pitchFamily="34" charset="0"/>
                </a:rPr>
                <a:t> Experiment was conducted by </a:t>
              </a:r>
              <a:r>
                <a:rPr lang="en-US" sz="3100" dirty="0" err="1">
                  <a:solidFill>
                    <a:srgbClr val="000000"/>
                  </a:solidFill>
                  <a:effectLst/>
                  <a:latin typeface="Arial" panose="020B0604020202020204" pitchFamily="34" charset="0"/>
                  <a:ea typeface="Aptos" panose="020B0004020202020204" pitchFamily="34" charset="0"/>
                  <a:cs typeface="Arial" panose="020B0604020202020204" pitchFamily="34" charset="0"/>
                </a:rPr>
                <a:t>Labcorp</a:t>
              </a:r>
              <a:r>
                <a:rPr lang="en-US" sz="3100" dirty="0">
                  <a:solidFill>
                    <a:srgbClr val="000000"/>
                  </a:solidFill>
                  <a:effectLst/>
                  <a:latin typeface="Arial" panose="020B0604020202020204" pitchFamily="34" charset="0"/>
                  <a:ea typeface="Aptos" panose="020B0004020202020204" pitchFamily="34" charset="0"/>
                  <a:cs typeface="Arial" panose="020B0604020202020204" pitchFamily="34" charset="0"/>
                </a:rPr>
                <a:t>. Same approach was used in an earlier separate  experiment with two CRC-MSI High </a:t>
              </a:r>
              <a:r>
                <a:rPr lang="en-US" sz="3100" dirty="0" err="1">
                  <a:solidFill>
                    <a:srgbClr val="000000"/>
                  </a:solidFill>
                  <a:effectLst/>
                  <a:latin typeface="Arial" panose="020B0604020202020204" pitchFamily="34" charset="0"/>
                  <a:ea typeface="Aptos" panose="020B0004020202020204" pitchFamily="34" charset="0"/>
                  <a:cs typeface="Arial" panose="020B0604020202020204" pitchFamily="34" charset="0"/>
                </a:rPr>
                <a:t>ASXL</a:t>
              </a:r>
              <a:r>
                <a:rPr lang="en-US" sz="3100" baseline="30000" dirty="0" err="1">
                  <a:solidFill>
                    <a:srgbClr val="000000"/>
                  </a:solidFill>
                  <a:effectLst/>
                  <a:latin typeface="Arial" panose="020B0604020202020204" pitchFamily="34" charset="0"/>
                  <a:ea typeface="Aptos" panose="020B0004020202020204" pitchFamily="34" charset="0"/>
                  <a:cs typeface="Arial" panose="020B0604020202020204" pitchFamily="34" charset="0"/>
                </a:rPr>
                <a:t>wt</a:t>
              </a:r>
              <a:r>
                <a:rPr lang="en-US" sz="3100" dirty="0">
                  <a:solidFill>
                    <a:srgbClr val="000000"/>
                  </a:solidFill>
                  <a:effectLst/>
                  <a:latin typeface="Arial" panose="020B0604020202020204" pitchFamily="34" charset="0"/>
                  <a:ea typeface="Aptos" panose="020B0004020202020204" pitchFamily="34" charset="0"/>
                  <a:cs typeface="Arial" panose="020B0604020202020204" pitchFamily="34" charset="0"/>
                </a:rPr>
                <a:t> cell lines, SW837 and HT-29 and the data were integrated with the data from the present experiment.</a:t>
              </a:r>
            </a:p>
            <a:p>
              <a:pPr marL="457200" indent="-457200">
                <a:buFont typeface="Arial" panose="020B0604020202020204" pitchFamily="34" charset="0"/>
                <a:buChar char="•"/>
              </a:pPr>
              <a:endParaRPr lang="en-US" sz="31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33FB5AC-5D75-BD24-9BCB-69D4EA9C287B}"/>
                </a:ext>
              </a:extLst>
            </p:cNvPr>
            <p:cNvSpPr txBox="1"/>
            <p:nvPr/>
          </p:nvSpPr>
          <p:spPr>
            <a:xfrm>
              <a:off x="243841" y="2609730"/>
              <a:ext cx="10363200" cy="679963"/>
            </a:xfrm>
            <a:prstGeom prst="rect">
              <a:avLst/>
            </a:prstGeom>
            <a:solidFill>
              <a:srgbClr val="1D7378"/>
            </a:solidFill>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r>
                <a:rPr lang="en-US" sz="4800" b="1" i="1" dirty="0">
                  <a:solidFill>
                    <a:schemeClr val="bg1"/>
                  </a:solidFill>
                  <a:latin typeface="Arial" panose="020B0604020202020204" pitchFamily="34" charset="0"/>
                  <a:cs typeface="Arial" panose="020B0604020202020204" pitchFamily="34" charset="0"/>
                </a:rPr>
                <a:t>Methods </a:t>
              </a:r>
              <a:endParaRPr lang="en-US" sz="3200" dirty="0">
                <a:solidFill>
                  <a:schemeClr val="bg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3200" dirty="0">
                <a:solidFill>
                  <a:schemeClr val="bg1"/>
                </a:solidFill>
                <a:latin typeface="Arial" panose="020B0604020202020204" pitchFamily="34" charset="0"/>
                <a:cs typeface="Arial" panose="020B0604020202020204" pitchFamily="34" charset="0"/>
              </a:endParaRPr>
            </a:p>
          </p:txBody>
        </p:sp>
      </p:grpSp>
      <p:grpSp>
        <p:nvGrpSpPr>
          <p:cNvPr id="11" name="Group 10">
            <a:extLst>
              <a:ext uri="{FF2B5EF4-FFF2-40B4-BE49-F238E27FC236}">
                <a16:creationId xmlns:a16="http://schemas.microsoft.com/office/drawing/2014/main" id="{6020BC48-5AD4-1B37-B608-4D9077021BFD}"/>
              </a:ext>
            </a:extLst>
          </p:cNvPr>
          <p:cNvGrpSpPr/>
          <p:nvPr/>
        </p:nvGrpSpPr>
        <p:grpSpPr>
          <a:xfrm>
            <a:off x="243841" y="2766387"/>
            <a:ext cx="10119359" cy="4961158"/>
            <a:chOff x="243841" y="2609731"/>
            <a:chExt cx="10363200" cy="8120791"/>
          </a:xfrm>
        </p:grpSpPr>
        <p:sp>
          <p:nvSpPr>
            <p:cNvPr id="12" name="TextBox 11">
              <a:extLst>
                <a:ext uri="{FF2B5EF4-FFF2-40B4-BE49-F238E27FC236}">
                  <a16:creationId xmlns:a16="http://schemas.microsoft.com/office/drawing/2014/main" id="{EDF01EC1-69E4-4501-F1DA-92CD7BBAFBD6}"/>
                </a:ext>
              </a:extLst>
            </p:cNvPr>
            <p:cNvSpPr txBox="1"/>
            <p:nvPr/>
          </p:nvSpPr>
          <p:spPr>
            <a:xfrm>
              <a:off x="243841" y="3549531"/>
              <a:ext cx="10363200" cy="718099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endParaRPr lang="en-US" sz="3100" i="1" dirty="0">
                <a:latin typeface="Arial" panose="020B0604020202020204" pitchFamily="34" charset="0"/>
                <a:cs typeface="Arial" panose="020B0604020202020204" pitchFamily="34" charset="0"/>
              </a:endParaRPr>
            </a:p>
            <a:p>
              <a:pPr algn="just"/>
              <a:r>
                <a:rPr lang="en-US" sz="3100" dirty="0">
                  <a:latin typeface="Arial" panose="020B0604020202020204" pitchFamily="34" charset="0"/>
                  <a:ea typeface="Aptos" panose="020B0004020202020204" pitchFamily="34" charset="0"/>
                  <a:cs typeface="Arial" panose="020B0604020202020204" pitchFamily="34" charset="0"/>
                </a:rPr>
                <a:t>Inhibition of CDK9 with SLS009 demonstrated objective responses in  clinical trials in hematologic malignancies, with high efficacy among r/r AML patients with ASXL1 mutations. We sought to determine whether CDK9 inhibition with SLS009 could have similar treatment potential in ASXL1 mutated solid cancers, specifically colorectal cancer with microsatellite instability high (CRC MSI-H).</a:t>
              </a:r>
              <a:endParaRPr lang="en-US" sz="3100" i="1"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CD09BE20-F1E7-9AC7-2CCA-03208EA3AD29}"/>
                </a:ext>
              </a:extLst>
            </p:cNvPr>
            <p:cNvSpPr txBox="1"/>
            <p:nvPr/>
          </p:nvSpPr>
          <p:spPr>
            <a:xfrm>
              <a:off x="243841" y="2609731"/>
              <a:ext cx="10363200" cy="1496758"/>
            </a:xfrm>
            <a:prstGeom prst="rect">
              <a:avLst/>
            </a:prstGeom>
            <a:solidFill>
              <a:srgbClr val="1D7378"/>
            </a:solidFill>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r>
                <a:rPr lang="en-US" sz="4800" b="1" i="1" dirty="0">
                  <a:solidFill>
                    <a:schemeClr val="bg1"/>
                  </a:solidFill>
                  <a:latin typeface="Arial" panose="020B0604020202020204" pitchFamily="34" charset="0"/>
                  <a:cs typeface="Arial" panose="020B0604020202020204" pitchFamily="34" charset="0"/>
                </a:rPr>
                <a:t>Background </a:t>
              </a:r>
              <a:endParaRPr lang="en-US" sz="3200" dirty="0">
                <a:solidFill>
                  <a:schemeClr val="bg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3200" dirty="0">
                <a:solidFill>
                  <a:schemeClr val="bg1"/>
                </a:solidFill>
                <a:latin typeface="Arial" panose="020B0604020202020204" pitchFamily="34" charset="0"/>
                <a:cs typeface="Arial" panose="020B0604020202020204" pitchFamily="34" charset="0"/>
              </a:endParaRPr>
            </a:p>
          </p:txBody>
        </p:sp>
      </p:grpSp>
      <p:grpSp>
        <p:nvGrpSpPr>
          <p:cNvPr id="17" name="Group 16">
            <a:extLst>
              <a:ext uri="{FF2B5EF4-FFF2-40B4-BE49-F238E27FC236}">
                <a16:creationId xmlns:a16="http://schemas.microsoft.com/office/drawing/2014/main" id="{7677C432-25FC-86D6-198B-0E8DDB7A7133}"/>
              </a:ext>
            </a:extLst>
          </p:cNvPr>
          <p:cNvGrpSpPr/>
          <p:nvPr/>
        </p:nvGrpSpPr>
        <p:grpSpPr>
          <a:xfrm>
            <a:off x="22555196" y="14895689"/>
            <a:ext cx="10119361" cy="3976510"/>
            <a:chOff x="243841" y="2478841"/>
            <a:chExt cx="10363200" cy="6688246"/>
          </a:xfrm>
        </p:grpSpPr>
        <p:sp>
          <p:nvSpPr>
            <p:cNvPr id="18" name="TextBox 17">
              <a:extLst>
                <a:ext uri="{FF2B5EF4-FFF2-40B4-BE49-F238E27FC236}">
                  <a16:creationId xmlns:a16="http://schemas.microsoft.com/office/drawing/2014/main" id="{B11773BA-9F23-8BF2-F21C-0C32E25E6F92}"/>
                </a:ext>
              </a:extLst>
            </p:cNvPr>
            <p:cNvSpPr txBox="1"/>
            <p:nvPr/>
          </p:nvSpPr>
          <p:spPr>
            <a:xfrm>
              <a:off x="243841" y="4109319"/>
              <a:ext cx="10363200" cy="505776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endParaRPr lang="en-US" sz="2800" dirty="0">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Angelos Stergiou, MD, CEO</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3400" i="1" dirty="0">
                  <a:solidFill>
                    <a:prstClr val="black"/>
                  </a:solidFill>
                  <a:latin typeface="Arial" panose="020B0604020202020204" pitchFamily="34" charset="0"/>
                  <a:cs typeface="Arial" panose="020B0604020202020204" pitchFamily="34" charset="0"/>
                  <a:hlinkClick r:id="rId3"/>
                </a:rPr>
                <a:t>Astergiou@sellaslife.com</a:t>
              </a:r>
              <a:endParaRPr lang="en-US" sz="3400" i="1" dirty="0">
                <a:solidFill>
                  <a:prstClr val="black"/>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Dragan Cicic, MD, CDO</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3400" i="1" dirty="0">
                  <a:solidFill>
                    <a:prstClr val="black"/>
                  </a:solidFill>
                  <a:latin typeface="Arial" panose="020B0604020202020204" pitchFamily="34" charset="0"/>
                  <a:cs typeface="Arial" panose="020B0604020202020204" pitchFamily="34" charset="0"/>
                  <a:hlinkClick r:id="rId4"/>
                </a:rPr>
                <a:t>Dcicic@sellaslife.com</a:t>
              </a:r>
              <a:endParaRPr lang="en-US" sz="3400" i="1" dirty="0">
                <a:solidFill>
                  <a:prstClr val="black"/>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6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endParaRPr lang="en-US" sz="3600" i="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FCA47BDA-379E-211C-6671-7935A78AA77D}"/>
                </a:ext>
              </a:extLst>
            </p:cNvPr>
            <p:cNvSpPr txBox="1"/>
            <p:nvPr/>
          </p:nvSpPr>
          <p:spPr>
            <a:xfrm>
              <a:off x="243841" y="2478841"/>
              <a:ext cx="10363200" cy="1537965"/>
            </a:xfrm>
            <a:prstGeom prst="rect">
              <a:avLst/>
            </a:prstGeom>
            <a:solidFill>
              <a:srgbClr val="1D7378"/>
            </a:solidFill>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r>
                <a:rPr lang="en-US" sz="4800" b="1" i="1" dirty="0">
                  <a:solidFill>
                    <a:schemeClr val="bg1"/>
                  </a:solidFill>
                  <a:latin typeface="Arial" panose="020B0604020202020204" pitchFamily="34" charset="0"/>
                  <a:cs typeface="Arial" panose="020B0604020202020204" pitchFamily="34" charset="0"/>
                </a:rPr>
                <a:t>Contact Points</a:t>
              </a:r>
              <a:endParaRPr lang="en-US" sz="3200" dirty="0">
                <a:solidFill>
                  <a:schemeClr val="bg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3200" dirty="0">
                <a:solidFill>
                  <a:schemeClr val="bg1"/>
                </a:solidFill>
                <a:latin typeface="Arial" panose="020B0604020202020204" pitchFamily="34" charset="0"/>
                <a:cs typeface="Arial" panose="020B0604020202020204" pitchFamily="34" charset="0"/>
              </a:endParaRPr>
            </a:p>
          </p:txBody>
        </p:sp>
      </p:grpSp>
      <p:grpSp>
        <p:nvGrpSpPr>
          <p:cNvPr id="5" name="Group 4">
            <a:extLst>
              <a:ext uri="{FF2B5EF4-FFF2-40B4-BE49-F238E27FC236}">
                <a16:creationId xmlns:a16="http://schemas.microsoft.com/office/drawing/2014/main" id="{1B5537F3-F070-BCCA-51B0-6480CCF7556D}"/>
              </a:ext>
            </a:extLst>
          </p:cNvPr>
          <p:cNvGrpSpPr/>
          <p:nvPr/>
        </p:nvGrpSpPr>
        <p:grpSpPr>
          <a:xfrm>
            <a:off x="10499949" y="7854254"/>
            <a:ext cx="11801247" cy="11112837"/>
            <a:chOff x="139846" y="2609730"/>
            <a:chExt cx="10467195" cy="8263690"/>
          </a:xfrm>
        </p:grpSpPr>
        <p:sp>
          <p:nvSpPr>
            <p:cNvPr id="6" name="TextBox 5">
              <a:extLst>
                <a:ext uri="{FF2B5EF4-FFF2-40B4-BE49-F238E27FC236}">
                  <a16:creationId xmlns:a16="http://schemas.microsoft.com/office/drawing/2014/main" id="{677A6C44-4302-C1A7-C623-FABCD1883087}"/>
                </a:ext>
              </a:extLst>
            </p:cNvPr>
            <p:cNvSpPr txBox="1"/>
            <p:nvPr/>
          </p:nvSpPr>
          <p:spPr>
            <a:xfrm>
              <a:off x="139846" y="3320066"/>
              <a:ext cx="10363200" cy="7553354"/>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pPr algn="just">
                <a:spcBef>
                  <a:spcPts val="600"/>
                </a:spcBef>
                <a:spcAft>
                  <a:spcPts val="600"/>
                </a:spcAft>
              </a:pPr>
              <a:r>
                <a:rPr lang="en-US" sz="3100" kern="100" dirty="0">
                  <a:effectLst/>
                  <a:latin typeface="Arial" panose="020B0604020202020204" pitchFamily="34" charset="0"/>
                  <a:ea typeface="Aptos" panose="020B0004020202020204" pitchFamily="34" charset="0"/>
                  <a:cs typeface="Arial" panose="020B0604020202020204" pitchFamily="34" charset="0"/>
                </a:rPr>
                <a:t>SLS009 IC50 was </a:t>
              </a:r>
              <a:r>
                <a:rPr lang="en-US" sz="3100" kern="100" dirty="0">
                  <a:latin typeface="Arial" panose="020B0604020202020204" pitchFamily="34" charset="0"/>
                  <a:ea typeface="Aptos" panose="020B0004020202020204" pitchFamily="34" charset="0"/>
                  <a:cs typeface="Arial" panose="020B0604020202020204" pitchFamily="34" charset="0"/>
                </a:rPr>
                <a:t>&lt;</a:t>
              </a:r>
              <a:r>
                <a:rPr lang="en-US" sz="3100" kern="100" dirty="0">
                  <a:effectLst/>
                  <a:latin typeface="Arial" panose="020B0604020202020204" pitchFamily="34" charset="0"/>
                  <a:ea typeface="Aptos" panose="020B0004020202020204" pitchFamily="34" charset="0"/>
                  <a:cs typeface="Arial" panose="020B0604020202020204" pitchFamily="34" charset="0"/>
                </a:rPr>
                <a:t>100 </a:t>
              </a:r>
              <a:r>
                <a:rPr lang="en-US" sz="3100" kern="100" dirty="0" err="1">
                  <a:effectLst/>
                  <a:latin typeface="Arial" panose="020B0604020202020204" pitchFamily="34" charset="0"/>
                  <a:ea typeface="Aptos" panose="020B0004020202020204" pitchFamily="34" charset="0"/>
                  <a:cs typeface="Arial" panose="020B0604020202020204" pitchFamily="34" charset="0"/>
                </a:rPr>
                <a:t>nM</a:t>
              </a:r>
              <a:r>
                <a:rPr lang="en-US" sz="3100" kern="100" dirty="0">
                  <a:effectLst/>
                  <a:latin typeface="Arial" panose="020B0604020202020204" pitchFamily="34" charset="0"/>
                  <a:ea typeface="Aptos" panose="020B0004020202020204" pitchFamily="34" charset="0"/>
                  <a:cs typeface="Arial" panose="020B0604020202020204" pitchFamily="34" charset="0"/>
                </a:rPr>
                <a:t> i</a:t>
              </a:r>
              <a:r>
                <a:rPr lang="en-US" sz="3100" kern="100" dirty="0">
                  <a:latin typeface="Arial" panose="020B0604020202020204" pitchFamily="34" charset="0"/>
                  <a:ea typeface="Aptos" panose="020B0004020202020204" pitchFamily="34" charset="0"/>
                  <a:cs typeface="Arial" panose="020B0604020202020204" pitchFamily="34" charset="0"/>
                </a:rPr>
                <a:t>n</a:t>
              </a:r>
              <a:r>
                <a:rPr lang="en-US" sz="3100" kern="100" dirty="0">
                  <a:effectLst/>
                  <a:latin typeface="Arial" panose="020B0604020202020204" pitchFamily="34" charset="0"/>
                  <a:ea typeface="Aptos" panose="020B0004020202020204" pitchFamily="34" charset="0"/>
                  <a:cs typeface="Arial" panose="020B0604020202020204" pitchFamily="34" charset="0"/>
                </a:rPr>
                <a:t> </a:t>
              </a:r>
              <a:r>
                <a:rPr lang="en-US" sz="3100" kern="100" dirty="0">
                  <a:latin typeface="Arial" panose="020B0604020202020204" pitchFamily="34" charset="0"/>
                  <a:ea typeface="Aptos" panose="020B0004020202020204" pitchFamily="34" charset="0"/>
                  <a:cs typeface="Arial" panose="020B0604020202020204" pitchFamily="34" charset="0"/>
                </a:rPr>
                <a:t>4/8 (50%) of ASXL1</a:t>
              </a:r>
              <a:r>
                <a:rPr lang="en-US" sz="3100" kern="100" baseline="30000" dirty="0">
                  <a:effectLst/>
                  <a:latin typeface="Arial" panose="020B0604020202020204" pitchFamily="34" charset="0"/>
                  <a:ea typeface="Aptos" panose="020B0004020202020204" pitchFamily="34" charset="0"/>
                  <a:cs typeface="Arial" panose="020B0604020202020204" pitchFamily="34" charset="0"/>
                </a:rPr>
                <a:t>m</a:t>
              </a:r>
              <a:r>
                <a:rPr lang="en-US" sz="3100" kern="100" dirty="0">
                  <a:latin typeface="Arial" panose="020B0604020202020204" pitchFamily="34" charset="0"/>
                  <a:ea typeface="Aptos" panose="020B0004020202020204" pitchFamily="34" charset="0"/>
                  <a:cs typeface="Arial" panose="020B0604020202020204" pitchFamily="34" charset="0"/>
                </a:rPr>
                <a:t> </a:t>
              </a:r>
              <a:r>
                <a:rPr lang="en-US" sz="3100" kern="100" dirty="0">
                  <a:effectLst/>
                  <a:latin typeface="Arial" panose="020B0604020202020204" pitchFamily="34" charset="0"/>
                  <a:ea typeface="Aptos" panose="020B0004020202020204" pitchFamily="34" charset="0"/>
                  <a:cs typeface="Arial" panose="020B0604020202020204" pitchFamily="34" charset="0"/>
                </a:rPr>
                <a:t>cell lines vs 0/4 (0%) in ASXL1</a:t>
              </a:r>
              <a:r>
                <a:rPr lang="en-US" sz="3100" kern="100" baseline="30000" dirty="0">
                  <a:effectLst/>
                  <a:latin typeface="Arial" panose="020B0604020202020204" pitchFamily="34" charset="0"/>
                  <a:ea typeface="Aptos" panose="020B0004020202020204" pitchFamily="34" charset="0"/>
                  <a:cs typeface="Arial" panose="020B0604020202020204" pitchFamily="34" charset="0"/>
                </a:rPr>
                <a:t>wt</a:t>
              </a:r>
              <a:r>
                <a:rPr lang="en-US" sz="3100" kern="100" dirty="0">
                  <a:effectLst/>
                  <a:latin typeface="Arial" panose="020B0604020202020204" pitchFamily="34" charset="0"/>
                  <a:ea typeface="Aptos" panose="020B0004020202020204" pitchFamily="34" charset="0"/>
                  <a:cs typeface="Arial" panose="020B0604020202020204" pitchFamily="34" charset="0"/>
                </a:rPr>
                <a:t>.  In ASXL1 frameshift mutated (AXL1</a:t>
              </a:r>
              <a:r>
                <a:rPr lang="en-US" sz="3100" kern="100" baseline="30000" dirty="0">
                  <a:effectLst/>
                  <a:latin typeface="Arial" panose="020B0604020202020204" pitchFamily="34" charset="0"/>
                  <a:ea typeface="Aptos" panose="020B0004020202020204" pitchFamily="34" charset="0"/>
                  <a:cs typeface="Arial" panose="020B0604020202020204" pitchFamily="34" charset="0"/>
                </a:rPr>
                <a:t>fsm</a:t>
              </a:r>
              <a:r>
                <a:rPr lang="en-US" sz="3100" kern="100" dirty="0">
                  <a:effectLst/>
                  <a:latin typeface="Arial" panose="020B0604020202020204" pitchFamily="34" charset="0"/>
                  <a:ea typeface="Aptos" panose="020B0004020202020204" pitchFamily="34" charset="0"/>
                  <a:cs typeface="Arial" panose="020B0604020202020204" pitchFamily="34" charset="0"/>
                </a:rPr>
                <a:t>) cells, 3/4 (75</a:t>
              </a:r>
              <a:r>
                <a:rPr lang="en-US" sz="3100" kern="100" dirty="0">
                  <a:latin typeface="Arial" panose="020B0604020202020204" pitchFamily="34" charset="0"/>
                  <a:ea typeface="Aptos" panose="020B0004020202020204" pitchFamily="34" charset="0"/>
                  <a:cs typeface="Arial" panose="020B0604020202020204" pitchFamily="34" charset="0"/>
                </a:rPr>
                <a:t>%) had IC50&lt;100 </a:t>
              </a:r>
              <a:r>
                <a:rPr lang="en-US" sz="3100" kern="100" dirty="0" err="1">
                  <a:latin typeface="Arial" panose="020B0604020202020204" pitchFamily="34" charset="0"/>
                  <a:ea typeface="Aptos" panose="020B0004020202020204" pitchFamily="34" charset="0"/>
                  <a:cs typeface="Arial" panose="020B0604020202020204" pitchFamily="34" charset="0"/>
                </a:rPr>
                <a:t>nM</a:t>
              </a:r>
              <a:r>
                <a:rPr lang="en-US" sz="3100" kern="100" dirty="0">
                  <a:latin typeface="Arial" panose="020B0604020202020204" pitchFamily="34" charset="0"/>
                  <a:ea typeface="Aptos" panose="020B0004020202020204" pitchFamily="34" charset="0"/>
                  <a:cs typeface="Arial" panose="020B0604020202020204" pitchFamily="34" charset="0"/>
                </a:rPr>
                <a:t> </a:t>
              </a:r>
              <a:r>
                <a:rPr lang="en-US" sz="3100" kern="100" dirty="0">
                  <a:effectLst/>
                  <a:latin typeface="Arial" panose="020B0604020202020204" pitchFamily="34" charset="0"/>
                  <a:ea typeface="Aptos" panose="020B0004020202020204" pitchFamily="34" charset="0"/>
                  <a:cs typeface="Arial" panose="020B0604020202020204" pitchFamily="34" charset="0"/>
                </a:rPr>
                <a:t>vs 1/8 (12.5%) without AXL1</a:t>
              </a:r>
              <a:r>
                <a:rPr lang="en-US" sz="3100" kern="100" baseline="30000" dirty="0">
                  <a:effectLst/>
                  <a:latin typeface="Arial" panose="020B0604020202020204" pitchFamily="34" charset="0"/>
                  <a:ea typeface="Aptos" panose="020B0004020202020204" pitchFamily="34" charset="0"/>
                  <a:cs typeface="Arial" panose="020B0604020202020204" pitchFamily="34" charset="0"/>
                </a:rPr>
                <a:t>fsm</a:t>
              </a:r>
              <a:r>
                <a:rPr lang="en-US" sz="3100" kern="100" dirty="0">
                  <a:effectLst/>
                  <a:latin typeface="Arial" panose="020B0604020202020204" pitchFamily="34" charset="0"/>
                  <a:ea typeface="Aptos" panose="020B0004020202020204" pitchFamily="34" charset="0"/>
                  <a:cs typeface="Arial" panose="020B0604020202020204" pitchFamily="34" charset="0"/>
                </a:rPr>
                <a:t>.  All cell lines (3/3, 100%) with AXL1</a:t>
              </a:r>
              <a:r>
                <a:rPr lang="en-US" sz="3100" kern="100" baseline="30000" dirty="0">
                  <a:effectLst/>
                  <a:latin typeface="Arial" panose="020B0604020202020204" pitchFamily="34" charset="0"/>
                  <a:ea typeface="Aptos" panose="020B0004020202020204" pitchFamily="34" charset="0"/>
                  <a:cs typeface="Arial" panose="020B0604020202020204" pitchFamily="34" charset="0"/>
                </a:rPr>
                <a:t>fsm</a:t>
              </a:r>
              <a:r>
                <a:rPr lang="en-US" sz="3100" kern="100" dirty="0">
                  <a:effectLst/>
                  <a:latin typeface="Arial" panose="020B0604020202020204" pitchFamily="34" charset="0"/>
                  <a:ea typeface="Aptos" panose="020B0004020202020204" pitchFamily="34" charset="0"/>
                  <a:cs typeface="Arial" panose="020B0604020202020204" pitchFamily="34" charset="0"/>
                </a:rPr>
                <a:t> in the pp region 637-638 responded.  In cell lines with IC50 &lt;100 </a:t>
              </a:r>
              <a:r>
                <a:rPr lang="en-US" sz="3100" kern="100" dirty="0" err="1">
                  <a:effectLst/>
                  <a:latin typeface="Arial" panose="020B0604020202020204" pitchFamily="34" charset="0"/>
                  <a:ea typeface="Aptos" panose="020B0004020202020204" pitchFamily="34" charset="0"/>
                  <a:cs typeface="Arial" panose="020B0604020202020204" pitchFamily="34" charset="0"/>
                </a:rPr>
                <a:t>nM</a:t>
              </a:r>
              <a:r>
                <a:rPr lang="en-US" sz="3100" kern="100" dirty="0">
                  <a:effectLst/>
                  <a:latin typeface="Arial" panose="020B0604020202020204" pitchFamily="34" charset="0"/>
                  <a:ea typeface="Aptos" panose="020B0004020202020204" pitchFamily="34" charset="0"/>
                  <a:cs typeface="Arial" panose="020B0604020202020204" pitchFamily="34" charset="0"/>
                </a:rPr>
                <a:t>, IC99 values were &lt;100 </a:t>
              </a:r>
              <a:r>
                <a:rPr lang="en-US" sz="3100" kern="100" dirty="0" err="1">
                  <a:effectLst/>
                  <a:latin typeface="Arial" panose="020B0604020202020204" pitchFamily="34" charset="0"/>
                  <a:ea typeface="Aptos" panose="020B0004020202020204" pitchFamily="34" charset="0"/>
                  <a:cs typeface="Arial" panose="020B0604020202020204" pitchFamily="34" charset="0"/>
                </a:rPr>
                <a:t>nM</a:t>
              </a:r>
              <a:r>
                <a:rPr lang="en-US" sz="3100" kern="100" dirty="0">
                  <a:effectLst/>
                  <a:latin typeface="Arial" panose="020B0604020202020204" pitchFamily="34" charset="0"/>
                  <a:ea typeface="Aptos" panose="020B0004020202020204" pitchFamily="34" charset="0"/>
                  <a:cs typeface="Arial" panose="020B0604020202020204" pitchFamily="34" charset="0"/>
                </a:rPr>
                <a:t> in 3/4 cell lines. </a:t>
              </a:r>
              <a:r>
                <a:rPr lang="en-US" sz="3100" kern="100" dirty="0">
                  <a:latin typeface="Arial" panose="020B0604020202020204" pitchFamily="34" charset="0"/>
                  <a:ea typeface="Aptos" panose="020B0004020202020204" pitchFamily="34" charset="0"/>
                  <a:cs typeface="Arial" panose="020B0604020202020204" pitchFamily="34" charset="0"/>
                </a:rPr>
                <a:t>IC99</a:t>
              </a:r>
              <a:r>
                <a:rPr lang="en-US" sz="3100" kern="100" dirty="0">
                  <a:effectLst/>
                  <a:latin typeface="Arial" panose="020B0604020202020204" pitchFamily="34" charset="0"/>
                  <a:ea typeface="Aptos" panose="020B0004020202020204" pitchFamily="34" charset="0"/>
                  <a:cs typeface="Arial" panose="020B0604020202020204" pitchFamily="34" charset="0"/>
                </a:rPr>
                <a:t> concentrations were significantly lower than in patients treated at highest safe dose levels, indicating broad therapeutic window. </a:t>
              </a:r>
              <a:endParaRPr lang="en-US" sz="3100" i="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B26F560-6F39-7A4C-A22D-72C29BA65609}"/>
                </a:ext>
              </a:extLst>
            </p:cNvPr>
            <p:cNvSpPr txBox="1"/>
            <p:nvPr/>
          </p:nvSpPr>
          <p:spPr>
            <a:xfrm>
              <a:off x="243841" y="2609730"/>
              <a:ext cx="10363200" cy="679963"/>
            </a:xfrm>
            <a:prstGeom prst="rect">
              <a:avLst/>
            </a:prstGeom>
            <a:solidFill>
              <a:srgbClr val="1D7378"/>
            </a:solidFill>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r>
                <a:rPr lang="en-US" sz="4800" b="1" i="1" dirty="0">
                  <a:solidFill>
                    <a:schemeClr val="bg1"/>
                  </a:solidFill>
                  <a:latin typeface="Arial" panose="020B0604020202020204" pitchFamily="34" charset="0"/>
                  <a:cs typeface="Arial" panose="020B0604020202020204" pitchFamily="34" charset="0"/>
                </a:rPr>
                <a:t>Results </a:t>
              </a:r>
              <a:endParaRPr lang="en-US" sz="3200" dirty="0">
                <a:solidFill>
                  <a:schemeClr val="bg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3200" dirty="0">
                <a:solidFill>
                  <a:schemeClr val="bg1"/>
                </a:solidFill>
                <a:latin typeface="Arial" panose="020B0604020202020204" pitchFamily="34" charset="0"/>
                <a:cs typeface="Arial" panose="020B0604020202020204" pitchFamily="34" charset="0"/>
              </a:endParaRPr>
            </a:p>
          </p:txBody>
        </p:sp>
      </p:grpSp>
      <p:cxnSp>
        <p:nvCxnSpPr>
          <p:cNvPr id="20" name="Straight Connector 19">
            <a:extLst>
              <a:ext uri="{FF2B5EF4-FFF2-40B4-BE49-F238E27FC236}">
                <a16:creationId xmlns:a16="http://schemas.microsoft.com/office/drawing/2014/main" id="{6F5A042F-7BDA-D985-922D-A802A4AE67D2}"/>
              </a:ext>
            </a:extLst>
          </p:cNvPr>
          <p:cNvCxnSpPr>
            <a:cxnSpLocks/>
          </p:cNvCxnSpPr>
          <p:nvPr/>
        </p:nvCxnSpPr>
        <p:spPr>
          <a:xfrm>
            <a:off x="10474036" y="9283220"/>
            <a:ext cx="0" cy="9326880"/>
          </a:xfrm>
          <a:prstGeom prst="line">
            <a:avLst/>
          </a:prstGeom>
          <a:ln w="19050">
            <a:solidFill>
              <a:srgbClr val="0F2C5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B0FB2B4-BD80-B4F9-236F-5E803AF24355}"/>
              </a:ext>
            </a:extLst>
          </p:cNvPr>
          <p:cNvCxnSpPr>
            <a:cxnSpLocks/>
          </p:cNvCxnSpPr>
          <p:nvPr/>
        </p:nvCxnSpPr>
        <p:spPr>
          <a:xfrm>
            <a:off x="22406758" y="9263765"/>
            <a:ext cx="0" cy="9326880"/>
          </a:xfrm>
          <a:prstGeom prst="line">
            <a:avLst/>
          </a:prstGeom>
          <a:ln w="19050">
            <a:solidFill>
              <a:srgbClr val="0F2C5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8BCC7039-E02C-86ED-1A28-031FA694084B}"/>
              </a:ext>
            </a:extLst>
          </p:cNvPr>
          <p:cNvGrpSpPr/>
          <p:nvPr/>
        </p:nvGrpSpPr>
        <p:grpSpPr>
          <a:xfrm>
            <a:off x="29026882" y="935795"/>
            <a:ext cx="3125972" cy="1581659"/>
            <a:chOff x="228600" y="-3676117"/>
            <a:chExt cx="5943600" cy="2304517"/>
          </a:xfrm>
        </p:grpSpPr>
        <p:sp>
          <p:nvSpPr>
            <p:cNvPr id="21" name="Rectangle: Rounded Corners 20">
              <a:extLst>
                <a:ext uri="{FF2B5EF4-FFF2-40B4-BE49-F238E27FC236}">
                  <a16:creationId xmlns:a16="http://schemas.microsoft.com/office/drawing/2014/main" id="{04817A3D-10DF-599A-D307-B2D1D018FE93}"/>
                </a:ext>
              </a:extLst>
            </p:cNvPr>
            <p:cNvSpPr/>
            <p:nvPr/>
          </p:nvSpPr>
          <p:spPr bwMode="auto">
            <a:xfrm>
              <a:off x="228600" y="-3676117"/>
              <a:ext cx="5943600" cy="2304517"/>
            </a:xfrm>
            <a:prstGeom prst="roundRect">
              <a:avLst/>
            </a:prstGeom>
            <a:solidFill>
              <a:schemeClr val="bg1"/>
            </a:solidFill>
            <a:ln w="9525" cap="flat" cmpd="sng" algn="ctr">
              <a:noFill/>
              <a:prstDash val="solid"/>
              <a:round/>
              <a:headEnd type="none" w="med" len="med"/>
              <a:tailEnd type="none" w="med" len="med"/>
            </a:ln>
            <a:effectLst/>
          </p:spPr>
          <p:txBody>
            <a:bodyPr vert="horz" wrap="square" lIns="104967" tIns="52483" rIns="104967" bIns="52483" numCol="1" rtlCol="0" anchor="t" anchorCtr="0" compatLnSpc="1">
              <a:prstTxWarp prst="textNoShape">
                <a:avLst/>
              </a:prstTxWarp>
            </a:bodyPr>
            <a:lstStyle/>
            <a:p>
              <a:pPr defTabSz="2518407"/>
              <a:endParaRPr lang="en-US" sz="12168">
                <a:latin typeface="Arial" pitchFamily="-65" charset="0"/>
              </a:endParaRPr>
            </a:p>
          </p:txBody>
        </p:sp>
        <p:pic>
          <p:nvPicPr>
            <p:cNvPr id="23" name="Picture 22" descr="A blue and black logo&#10;&#10;Description automatically generated">
              <a:extLst>
                <a:ext uri="{FF2B5EF4-FFF2-40B4-BE49-F238E27FC236}">
                  <a16:creationId xmlns:a16="http://schemas.microsoft.com/office/drawing/2014/main" id="{243CEBA1-55D0-4276-881C-640B2C6BFFBE}"/>
                </a:ext>
              </a:extLst>
            </p:cNvPr>
            <p:cNvPicPr>
              <a:picLocks noChangeAspect="1"/>
            </p:cNvPicPr>
            <p:nvPr/>
          </p:nvPicPr>
          <p:blipFill>
            <a:blip r:embed="rId5"/>
            <a:stretch>
              <a:fillRect/>
            </a:stretch>
          </p:blipFill>
          <p:spPr>
            <a:xfrm>
              <a:off x="722649" y="-3298067"/>
              <a:ext cx="4962524" cy="1638300"/>
            </a:xfrm>
            <a:prstGeom prst="rect">
              <a:avLst/>
            </a:prstGeom>
          </p:spPr>
        </p:pic>
      </p:grpSp>
      <p:graphicFrame>
        <p:nvGraphicFramePr>
          <p:cNvPr id="29" name="Table 28">
            <a:extLst>
              <a:ext uri="{FF2B5EF4-FFF2-40B4-BE49-F238E27FC236}">
                <a16:creationId xmlns:a16="http://schemas.microsoft.com/office/drawing/2014/main" id="{C674EDDE-CD03-B874-EA83-EAD8F90C79EF}"/>
              </a:ext>
            </a:extLst>
          </p:cNvPr>
          <p:cNvGraphicFramePr>
            <a:graphicFrameLocks noGrp="1"/>
          </p:cNvGraphicFramePr>
          <p:nvPr>
            <p:extLst>
              <p:ext uri="{D42A27DB-BD31-4B8C-83A1-F6EECF244321}">
                <p14:modId xmlns:p14="http://schemas.microsoft.com/office/powerpoint/2010/main" val="1660999903"/>
              </p:ext>
            </p:extLst>
          </p:nvPr>
        </p:nvGraphicFramePr>
        <p:xfrm>
          <a:off x="10734448" y="12816787"/>
          <a:ext cx="11060706" cy="5709920"/>
        </p:xfrm>
        <a:graphic>
          <a:graphicData uri="http://schemas.openxmlformats.org/drawingml/2006/table">
            <a:tbl>
              <a:tblPr>
                <a:tableStyleId>{5C22544A-7EE6-4342-B048-85BDC9FD1C3A}</a:tableStyleId>
              </a:tblPr>
              <a:tblGrid>
                <a:gridCol w="6386923">
                  <a:extLst>
                    <a:ext uri="{9D8B030D-6E8A-4147-A177-3AD203B41FA5}">
                      <a16:colId xmlns:a16="http://schemas.microsoft.com/office/drawing/2014/main" val="2682771599"/>
                    </a:ext>
                  </a:extLst>
                </a:gridCol>
                <a:gridCol w="1781854">
                  <a:extLst>
                    <a:ext uri="{9D8B030D-6E8A-4147-A177-3AD203B41FA5}">
                      <a16:colId xmlns:a16="http://schemas.microsoft.com/office/drawing/2014/main" val="1688843557"/>
                    </a:ext>
                  </a:extLst>
                </a:gridCol>
                <a:gridCol w="2891929">
                  <a:extLst>
                    <a:ext uri="{9D8B030D-6E8A-4147-A177-3AD203B41FA5}">
                      <a16:colId xmlns:a16="http://schemas.microsoft.com/office/drawing/2014/main" val="436147324"/>
                    </a:ext>
                  </a:extLst>
                </a:gridCol>
              </a:tblGrid>
              <a:tr h="184150">
                <a:tc>
                  <a:txBody>
                    <a:bodyPr/>
                    <a:lstStyle/>
                    <a:p>
                      <a:pPr algn="l" fontAlgn="b"/>
                      <a:r>
                        <a:rPr lang="en-US" sz="2300" b="1" u="none" strike="noStrike" baseline="0" dirty="0">
                          <a:solidFill>
                            <a:schemeClr val="bg1"/>
                          </a:solidFill>
                          <a:effectLst/>
                          <a:latin typeface="Aptos" panose="020B0004020202020204" pitchFamily="34" charset="0"/>
                          <a:cs typeface="Arial" panose="020B0604020202020204" pitchFamily="34" charset="0"/>
                        </a:rPr>
                        <a:t>Mutation</a:t>
                      </a:r>
                      <a:endParaRPr lang="en-US" sz="2300" b="1" i="0" u="none" strike="noStrike" baseline="0" dirty="0">
                        <a:solidFill>
                          <a:schemeClr val="bg1"/>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A9D"/>
                    </a:solidFill>
                  </a:tcPr>
                </a:tc>
                <a:tc>
                  <a:txBody>
                    <a:bodyPr/>
                    <a:lstStyle/>
                    <a:p>
                      <a:pPr algn="l" fontAlgn="b"/>
                      <a:r>
                        <a:rPr lang="en-US" sz="2300" b="1" i="0" u="none" strike="noStrike" dirty="0">
                          <a:solidFill>
                            <a:schemeClr val="bg1"/>
                          </a:solidFill>
                          <a:effectLst/>
                          <a:latin typeface="Aptos" panose="020B0004020202020204" pitchFamily="34" charset="0"/>
                          <a:cs typeface="Arial" panose="020B0604020202020204" pitchFamily="34" charset="0"/>
                        </a:rPr>
                        <a:t>Cell Line</a:t>
                      </a: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A9D"/>
                    </a:solidFill>
                  </a:tcPr>
                </a:tc>
                <a:tc>
                  <a:txBody>
                    <a:bodyPr/>
                    <a:lstStyle/>
                    <a:p>
                      <a:pPr algn="l" fontAlgn="b"/>
                      <a:r>
                        <a:rPr lang="en-US" sz="2300" b="1" u="none" strike="noStrike" dirty="0">
                          <a:solidFill>
                            <a:schemeClr val="bg1"/>
                          </a:solidFill>
                          <a:effectLst/>
                          <a:latin typeface="Aptos" panose="020B0004020202020204" pitchFamily="34" charset="0"/>
                          <a:cs typeface="Arial" panose="020B0604020202020204" pitchFamily="34" charset="0"/>
                        </a:rPr>
                        <a:t>SLS009 IC50&lt;100 </a:t>
                      </a:r>
                      <a:r>
                        <a:rPr lang="en-US" sz="2300" b="1" u="none" strike="noStrike" dirty="0" err="1">
                          <a:solidFill>
                            <a:schemeClr val="bg1"/>
                          </a:solidFill>
                          <a:effectLst/>
                          <a:latin typeface="Aptos" panose="020B0004020202020204" pitchFamily="34" charset="0"/>
                          <a:cs typeface="Arial" panose="020B0604020202020204" pitchFamily="34" charset="0"/>
                        </a:rPr>
                        <a:t>nM</a:t>
                      </a:r>
                      <a:endParaRPr lang="en-US" sz="2300" b="1" i="0" u="none" strike="noStrike" dirty="0">
                        <a:solidFill>
                          <a:schemeClr val="bg1"/>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A9D"/>
                    </a:solidFill>
                  </a:tcPr>
                </a:tc>
                <a:extLst>
                  <a:ext uri="{0D108BD9-81ED-4DB2-BD59-A6C34878D82A}">
                    <a16:rowId xmlns:a16="http://schemas.microsoft.com/office/drawing/2014/main" val="2436346672"/>
                  </a:ext>
                </a:extLst>
              </a:tr>
              <a:tr h="184150">
                <a:tc gridSpan="3">
                  <a:txBody>
                    <a:bodyPr/>
                    <a:lstStyle/>
                    <a:p>
                      <a:pPr algn="l" fontAlgn="b"/>
                      <a:r>
                        <a:rPr lang="en-US" sz="2300" b="0" i="1" u="none" strike="noStrike" baseline="0" dirty="0">
                          <a:solidFill>
                            <a:sysClr val="windowText" lastClr="000000"/>
                          </a:solidFill>
                          <a:effectLst/>
                          <a:latin typeface="Aptos" panose="020B0004020202020204" pitchFamily="34" charset="0"/>
                          <a:cs typeface="Arial" panose="020B0604020202020204" pitchFamily="34" charset="0"/>
                        </a:rPr>
                        <a:t>ASXL1 frameshift (FS) mutations cell lines</a:t>
                      </a: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3112819897"/>
                  </a:ext>
                </a:extLst>
              </a:tr>
              <a:tr h="184150">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m </a:t>
                      </a:r>
                      <a:r>
                        <a:rPr lang="en-US" sz="2300" u="none" strike="noStrike" baseline="0" dirty="0">
                          <a:solidFill>
                            <a:sysClr val="windowText" lastClr="000000"/>
                          </a:solidFill>
                          <a:effectLst/>
                          <a:latin typeface="Aptos" panose="020B0004020202020204" pitchFamily="34" charset="0"/>
                          <a:cs typeface="Arial" panose="020B0604020202020204" pitchFamily="34" charset="0"/>
                        </a:rPr>
                        <a:t>FS pp </a:t>
                      </a:r>
                      <a:r>
                        <a:rPr lang="en-US" sz="2300" u="none" strike="noStrike" kern="1200" dirty="0">
                          <a:solidFill>
                            <a:sysClr val="windowText" lastClr="000000"/>
                          </a:solidFill>
                          <a:effectLst/>
                          <a:latin typeface="Aptos" panose="020B0004020202020204" pitchFamily="34" charset="0"/>
                          <a:ea typeface="+mn-ea"/>
                          <a:cs typeface="Arial" panose="020B0604020202020204" pitchFamily="34" charset="0"/>
                        </a:rPr>
                        <a:t>637-638</a:t>
                      </a: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300" u="none" strike="noStrike" dirty="0">
                          <a:solidFill>
                            <a:sysClr val="windowText" lastClr="000000"/>
                          </a:solidFill>
                          <a:effectLst/>
                          <a:latin typeface="Aptos" panose="020B0004020202020204" pitchFamily="34" charset="0"/>
                          <a:cs typeface="Arial" panose="020B0604020202020204" pitchFamily="34" charset="0"/>
                        </a:rPr>
                        <a:t>HCT-116</a:t>
                      </a:r>
                      <a:endParaRPr lang="en-US" sz="2300" dirty="0"/>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300" u="none" strike="noStrike" dirty="0">
                          <a:solidFill>
                            <a:sysClr val="windowText" lastClr="000000"/>
                          </a:solidFill>
                          <a:effectLst/>
                          <a:latin typeface="Aptos" panose="020B0004020202020204" pitchFamily="34" charset="0"/>
                          <a:cs typeface="Arial" panose="020B0604020202020204" pitchFamily="34" charset="0"/>
                        </a:rPr>
                        <a:t>Yes</a:t>
                      </a:r>
                      <a:endParaRPr lang="en-US" sz="2300" dirty="0"/>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0255092"/>
                  </a:ext>
                </a:extLst>
              </a:tr>
              <a:tr h="184150">
                <a:tc>
                  <a:txBody>
                    <a:bodyPr/>
                    <a:lstStyle/>
                    <a:p>
                      <a:pPr marL="0" algn="l" defTabSz="524820" rtl="0" eaLnBrk="1" fontAlgn="b" latinLnBrk="0" hangingPunct="1"/>
                      <a:r>
                        <a:rPr lang="en-US" sz="2300" u="none" strike="noStrike" kern="1200" dirty="0">
                          <a:solidFill>
                            <a:sysClr val="windowText" lastClr="000000"/>
                          </a:solidFill>
                          <a:effectLst/>
                          <a:latin typeface="Aptos" panose="020B0004020202020204" pitchFamily="34" charset="0"/>
                          <a:ea typeface="+mn-ea"/>
                          <a:cs typeface="Arial" panose="020B0604020202020204" pitchFamily="34" charset="0"/>
                        </a:rPr>
                        <a:t>ASXL1</a:t>
                      </a:r>
                      <a:r>
                        <a:rPr lang="en-US" sz="2300" u="none" strike="noStrike" kern="1200" baseline="30000" dirty="0">
                          <a:solidFill>
                            <a:sysClr val="windowText" lastClr="000000"/>
                          </a:solidFill>
                          <a:effectLst/>
                          <a:latin typeface="Aptos" panose="020B0004020202020204" pitchFamily="34" charset="0"/>
                          <a:ea typeface="+mn-ea"/>
                          <a:cs typeface="Arial" panose="020B0604020202020204" pitchFamily="34" charset="0"/>
                        </a:rPr>
                        <a:t>m</a:t>
                      </a:r>
                      <a:r>
                        <a:rPr lang="en-US" sz="2300" u="none" strike="noStrike" kern="1200" dirty="0">
                          <a:solidFill>
                            <a:sysClr val="windowText" lastClr="000000"/>
                          </a:solidFill>
                          <a:effectLst/>
                          <a:latin typeface="Aptos" panose="020B0004020202020204" pitchFamily="34" charset="0"/>
                          <a:ea typeface="+mn-ea"/>
                          <a:cs typeface="Arial" panose="020B0604020202020204" pitchFamily="34" charset="0"/>
                        </a:rPr>
                        <a:t> FS pp 637-638</a:t>
                      </a: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524820" rtl="0" eaLnBrk="1" fontAlgn="b" latinLnBrk="0" hangingPunct="1"/>
                      <a:r>
                        <a:rPr lang="en-US" sz="2300" u="none" strike="noStrike" kern="1200">
                          <a:solidFill>
                            <a:sysClr val="windowText" lastClr="000000"/>
                          </a:solidFill>
                          <a:effectLst/>
                          <a:latin typeface="Aptos" panose="020B0004020202020204" pitchFamily="34" charset="0"/>
                          <a:ea typeface="+mn-ea"/>
                          <a:cs typeface="Arial" panose="020B0604020202020204" pitchFamily="34" charset="0"/>
                        </a:rPr>
                        <a:t>LoVo</a:t>
                      </a: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524820" rtl="0" eaLnBrk="1" fontAlgn="b" latinLnBrk="0" hangingPunct="1"/>
                      <a:r>
                        <a:rPr lang="en-US" sz="2300" u="none" strike="noStrike" kern="1200" dirty="0">
                          <a:solidFill>
                            <a:sysClr val="windowText" lastClr="000000"/>
                          </a:solidFill>
                          <a:effectLst/>
                          <a:latin typeface="Aptos" panose="020B0004020202020204" pitchFamily="34" charset="0"/>
                          <a:ea typeface="+mn-ea"/>
                          <a:cs typeface="Arial" panose="020B0604020202020204" pitchFamily="34" charset="0"/>
                        </a:rPr>
                        <a:t>Yes</a:t>
                      </a: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7745241"/>
                  </a:ext>
                </a:extLst>
              </a:tr>
              <a:tr h="184150">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m </a:t>
                      </a:r>
                      <a:r>
                        <a:rPr lang="en-US" sz="2300" u="none" strike="noStrike" baseline="0" dirty="0">
                          <a:solidFill>
                            <a:sysClr val="windowText" lastClr="000000"/>
                          </a:solidFill>
                          <a:effectLst/>
                          <a:latin typeface="Aptos" panose="020B0004020202020204" pitchFamily="34" charset="0"/>
                          <a:cs typeface="Arial" panose="020B0604020202020204" pitchFamily="34" charset="0"/>
                        </a:rPr>
                        <a:t>FS pp 637-638</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300" u="none" strike="noStrike">
                          <a:solidFill>
                            <a:sysClr val="windowText" lastClr="000000"/>
                          </a:solidFill>
                          <a:effectLst/>
                          <a:latin typeface="Aptos" panose="020B0004020202020204" pitchFamily="34" charset="0"/>
                          <a:cs typeface="Arial" panose="020B0604020202020204" pitchFamily="34" charset="0"/>
                        </a:rPr>
                        <a:t>LS174T</a:t>
                      </a:r>
                      <a:endParaRPr lang="en-US" sz="2300"/>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300" u="none" strike="noStrike" dirty="0">
                          <a:solidFill>
                            <a:sysClr val="windowText" lastClr="000000"/>
                          </a:solidFill>
                          <a:effectLst/>
                          <a:latin typeface="Aptos" panose="020B0004020202020204" pitchFamily="34" charset="0"/>
                          <a:cs typeface="Arial" panose="020B0604020202020204" pitchFamily="34" charset="0"/>
                        </a:rPr>
                        <a:t>Yes</a:t>
                      </a:r>
                      <a:endParaRPr lang="en-US" sz="2300" dirty="0"/>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4003910"/>
                  </a:ext>
                </a:extLst>
              </a:tr>
              <a:tr h="184150">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m </a:t>
                      </a:r>
                      <a:r>
                        <a:rPr lang="en-US" sz="2300" u="none" strike="noStrike" baseline="0" dirty="0">
                          <a:solidFill>
                            <a:sysClr val="windowText" lastClr="000000"/>
                          </a:solidFill>
                          <a:effectLst/>
                          <a:latin typeface="Aptos" panose="020B0004020202020204" pitchFamily="34" charset="0"/>
                          <a:cs typeface="Arial" panose="020B0604020202020204" pitchFamily="34" charset="0"/>
                        </a:rPr>
                        <a:t>FS</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300" u="none" strike="noStrike" dirty="0">
                          <a:solidFill>
                            <a:sysClr val="windowText" lastClr="000000"/>
                          </a:solidFill>
                          <a:effectLst/>
                          <a:latin typeface="Aptos" panose="020B0004020202020204" pitchFamily="34" charset="0"/>
                          <a:cs typeface="Arial" panose="020B0604020202020204" pitchFamily="34" charset="0"/>
                        </a:rPr>
                        <a:t>HCT-15</a:t>
                      </a:r>
                      <a:endParaRPr lang="en-US" sz="2300" dirty="0"/>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300" u="none" strike="noStrike" dirty="0">
                          <a:solidFill>
                            <a:sysClr val="windowText" lastClr="000000"/>
                          </a:solidFill>
                          <a:effectLst/>
                          <a:latin typeface="Aptos" panose="020B0004020202020204" pitchFamily="34" charset="0"/>
                          <a:cs typeface="Arial" panose="020B0604020202020204" pitchFamily="34" charset="0"/>
                        </a:rPr>
                        <a:t>No</a:t>
                      </a:r>
                      <a:endParaRPr lang="en-US" sz="2300" dirty="0"/>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944252"/>
                  </a:ext>
                </a:extLst>
              </a:tr>
              <a:tr h="184150">
                <a:tc gridSpan="3">
                  <a:txBody>
                    <a:bodyPr/>
                    <a:lstStyle/>
                    <a:p>
                      <a:pPr marL="0" marR="0" lvl="0" indent="0" algn="l" defTabSz="524820" rtl="0" eaLnBrk="1" fontAlgn="b" latinLnBrk="0" hangingPunct="1">
                        <a:lnSpc>
                          <a:spcPct val="100000"/>
                        </a:lnSpc>
                        <a:spcBef>
                          <a:spcPts val="0"/>
                        </a:spcBef>
                        <a:spcAft>
                          <a:spcPts val="0"/>
                        </a:spcAft>
                        <a:buClrTx/>
                        <a:buSzTx/>
                        <a:buFontTx/>
                        <a:buNone/>
                        <a:tabLst/>
                        <a:defRPr/>
                      </a:pPr>
                      <a:r>
                        <a:rPr lang="en-US" sz="2300" b="0" i="1" u="none" strike="noStrike" baseline="0" dirty="0">
                          <a:solidFill>
                            <a:sysClr val="windowText" lastClr="000000"/>
                          </a:solidFill>
                          <a:effectLst/>
                          <a:latin typeface="Aptos" panose="020B0004020202020204" pitchFamily="34" charset="0"/>
                          <a:cs typeface="Arial" panose="020B0604020202020204" pitchFamily="34" charset="0"/>
                        </a:rPr>
                        <a:t>ASXL1 other than FS mutations cell lines</a:t>
                      </a: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2918835486"/>
                  </a:ext>
                </a:extLst>
              </a:tr>
              <a:tr h="184150">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m</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COLO 205</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300" u="none" strike="noStrike" dirty="0">
                          <a:solidFill>
                            <a:sysClr val="windowText" lastClr="000000"/>
                          </a:solidFill>
                          <a:effectLst/>
                          <a:latin typeface="Aptos" panose="020B0004020202020204" pitchFamily="34" charset="0"/>
                          <a:cs typeface="Arial" panose="020B0604020202020204" pitchFamily="34" charset="0"/>
                        </a:rPr>
                        <a:t>Yes</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378905"/>
                  </a:ext>
                </a:extLst>
              </a:tr>
              <a:tr h="184150">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m</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2300" u="none" strike="noStrike">
                          <a:solidFill>
                            <a:sysClr val="windowText" lastClr="000000"/>
                          </a:solidFill>
                          <a:effectLst/>
                          <a:latin typeface="Aptos" panose="020B0004020202020204" pitchFamily="34" charset="0"/>
                          <a:cs typeface="Arial" panose="020B0604020202020204" pitchFamily="34" charset="0"/>
                        </a:rPr>
                        <a:t>Caco-2</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300" u="none" strike="noStrike" dirty="0">
                          <a:solidFill>
                            <a:sysClr val="windowText" lastClr="000000"/>
                          </a:solidFill>
                          <a:effectLst/>
                          <a:latin typeface="Aptos" panose="020B0004020202020204" pitchFamily="34" charset="0"/>
                          <a:cs typeface="Arial" panose="020B0604020202020204" pitchFamily="34" charset="0"/>
                        </a:rPr>
                        <a:t>No</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6837256"/>
                  </a:ext>
                </a:extLst>
              </a:tr>
              <a:tr h="184150">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m</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2300" u="none" strike="noStrike">
                          <a:solidFill>
                            <a:sysClr val="windowText" lastClr="000000"/>
                          </a:solidFill>
                          <a:effectLst/>
                          <a:latin typeface="Aptos" panose="020B0004020202020204" pitchFamily="34" charset="0"/>
                          <a:cs typeface="Arial" panose="020B0604020202020204" pitchFamily="34" charset="0"/>
                        </a:rPr>
                        <a:t>LIM1899</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300" u="none" strike="noStrike" dirty="0">
                          <a:solidFill>
                            <a:sysClr val="windowText" lastClr="000000"/>
                          </a:solidFill>
                          <a:effectLst/>
                          <a:latin typeface="Aptos" panose="020B0004020202020204" pitchFamily="34" charset="0"/>
                          <a:cs typeface="Arial" panose="020B0604020202020204" pitchFamily="34" charset="0"/>
                        </a:rPr>
                        <a:t>No</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5001396"/>
                  </a:ext>
                </a:extLst>
              </a:tr>
              <a:tr h="184150">
                <a:tc>
                  <a:txBody>
                    <a:bodyPr/>
                    <a:lstStyle/>
                    <a:p>
                      <a:pPr marL="0" marR="0" lvl="0" indent="0" algn="l" defTabSz="524820" rtl="0" eaLnBrk="1" fontAlgn="b" latinLnBrk="0" hangingPunct="1">
                        <a:lnSpc>
                          <a:spcPct val="100000"/>
                        </a:lnSpc>
                        <a:spcBef>
                          <a:spcPts val="0"/>
                        </a:spcBef>
                        <a:spcAft>
                          <a:spcPts val="0"/>
                        </a:spcAft>
                        <a:buClrTx/>
                        <a:buSzTx/>
                        <a:buFontTx/>
                        <a:buNone/>
                        <a:tabLst/>
                        <a:defRPr/>
                      </a:pPr>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m</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24820" rtl="0" eaLnBrk="1" fontAlgn="b" latinLnBrk="0" hangingPunct="1">
                        <a:lnSpc>
                          <a:spcPct val="100000"/>
                        </a:lnSpc>
                        <a:spcBef>
                          <a:spcPts val="0"/>
                        </a:spcBef>
                        <a:spcAft>
                          <a:spcPts val="0"/>
                        </a:spcAft>
                        <a:buClrTx/>
                        <a:buSzTx/>
                        <a:buFontTx/>
                        <a:buNone/>
                        <a:tabLst/>
                        <a:defRPr/>
                      </a:pPr>
                      <a:r>
                        <a:rPr lang="en-US" sz="2300" u="none" strike="noStrike" dirty="0">
                          <a:solidFill>
                            <a:sysClr val="windowText" lastClr="000000"/>
                          </a:solidFill>
                          <a:effectLst/>
                          <a:latin typeface="Aptos" panose="020B0004020202020204" pitchFamily="34" charset="0"/>
                          <a:cs typeface="Arial" panose="020B0604020202020204" pitchFamily="34" charset="0"/>
                        </a:rPr>
                        <a:t>C2BBe1</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524820" rtl="0" eaLnBrk="1" fontAlgn="b" latinLnBrk="0" hangingPunct="1">
                        <a:lnSpc>
                          <a:spcPct val="100000"/>
                        </a:lnSpc>
                        <a:spcBef>
                          <a:spcPts val="0"/>
                        </a:spcBef>
                        <a:spcAft>
                          <a:spcPts val="0"/>
                        </a:spcAft>
                        <a:buClrTx/>
                        <a:buSzTx/>
                        <a:buFontTx/>
                        <a:buNone/>
                        <a:tabLst/>
                        <a:defRPr/>
                      </a:pPr>
                      <a:r>
                        <a:rPr lang="en-US" sz="2300" b="0" i="0" u="none" strike="noStrike" dirty="0">
                          <a:solidFill>
                            <a:sysClr val="windowText" lastClr="000000"/>
                          </a:solidFill>
                          <a:effectLst/>
                          <a:latin typeface="Aptos" panose="020B0004020202020204" pitchFamily="34" charset="0"/>
                          <a:cs typeface="Arial" panose="020B0604020202020204" pitchFamily="34" charset="0"/>
                        </a:rPr>
                        <a:t>No</a:t>
                      </a: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3246570"/>
                  </a:ext>
                </a:extLst>
              </a:tr>
              <a:tr h="184150">
                <a:tc gridSpan="3">
                  <a:txBody>
                    <a:bodyPr/>
                    <a:lstStyle/>
                    <a:p>
                      <a:pPr algn="l" fontAlgn="b"/>
                      <a:r>
                        <a:rPr lang="en-US" sz="2300" b="0" i="1" u="none" strike="noStrike" dirty="0">
                          <a:solidFill>
                            <a:sysClr val="windowText" lastClr="000000"/>
                          </a:solidFill>
                          <a:effectLst/>
                          <a:latin typeface="Aptos" panose="020B0004020202020204" pitchFamily="34" charset="0"/>
                          <a:cs typeface="Arial" panose="020B0604020202020204" pitchFamily="34" charset="0"/>
                        </a:rPr>
                        <a:t>ASXL1 wild type cell lines</a:t>
                      </a: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4195949319"/>
                  </a:ext>
                </a:extLst>
              </a:tr>
              <a:tr h="184150">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wt</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SW837</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300" u="none" strike="noStrike" dirty="0">
                          <a:solidFill>
                            <a:sysClr val="windowText" lastClr="000000"/>
                          </a:solidFill>
                          <a:effectLst/>
                          <a:latin typeface="Aptos" panose="020B0004020202020204" pitchFamily="34" charset="0"/>
                          <a:cs typeface="Arial" panose="020B0604020202020204" pitchFamily="34" charset="0"/>
                        </a:rPr>
                        <a:t>No</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260108"/>
                  </a:ext>
                </a:extLst>
              </a:tr>
              <a:tr h="184150">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wt</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2300" u="none" strike="noStrike">
                          <a:solidFill>
                            <a:sysClr val="windowText" lastClr="000000"/>
                          </a:solidFill>
                          <a:effectLst/>
                          <a:latin typeface="Aptos" panose="020B0004020202020204" pitchFamily="34" charset="0"/>
                          <a:cs typeface="Arial" panose="020B0604020202020204" pitchFamily="34" charset="0"/>
                        </a:rPr>
                        <a:t>HT-29</a:t>
                      </a:r>
                      <a:endParaRPr lang="en-US" sz="2300" b="0" i="0" u="none" strike="noStrike">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300" u="none" strike="noStrike" dirty="0">
                          <a:solidFill>
                            <a:sysClr val="windowText" lastClr="000000"/>
                          </a:solidFill>
                          <a:effectLst/>
                          <a:latin typeface="Aptos" panose="020B0004020202020204" pitchFamily="34" charset="0"/>
                          <a:cs typeface="Arial" panose="020B0604020202020204" pitchFamily="34" charset="0"/>
                        </a:rPr>
                        <a:t>No</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1887549"/>
                  </a:ext>
                </a:extLst>
              </a:tr>
              <a:tr h="184150">
                <a:tc>
                  <a:txBody>
                    <a:bodyPr/>
                    <a:lstStyle/>
                    <a:p>
                      <a:pPr marL="0" marR="0" lvl="0" indent="0" algn="l" defTabSz="524820" rtl="0" eaLnBrk="1" fontAlgn="b" latinLnBrk="0" hangingPunct="1">
                        <a:lnSpc>
                          <a:spcPct val="100000"/>
                        </a:lnSpc>
                        <a:spcBef>
                          <a:spcPts val="0"/>
                        </a:spcBef>
                        <a:spcAft>
                          <a:spcPts val="0"/>
                        </a:spcAft>
                        <a:buClrTx/>
                        <a:buSzTx/>
                        <a:buFontTx/>
                        <a:buNone/>
                        <a:tabLst/>
                        <a:defRPr/>
                      </a:pPr>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wt</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2300" u="none" strike="noStrike">
                          <a:solidFill>
                            <a:sysClr val="windowText" lastClr="000000"/>
                          </a:solidFill>
                          <a:effectLst/>
                          <a:latin typeface="Aptos" panose="020B0004020202020204" pitchFamily="34" charset="0"/>
                          <a:cs typeface="Arial" panose="020B0604020202020204" pitchFamily="34" charset="0"/>
                        </a:rPr>
                        <a:t>LIM1215</a:t>
                      </a:r>
                      <a:endParaRPr lang="en-US" sz="2300" b="0" i="0" u="none" strike="noStrike">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300" u="none" strike="noStrike" dirty="0">
                          <a:solidFill>
                            <a:sysClr val="windowText" lastClr="000000"/>
                          </a:solidFill>
                          <a:effectLst/>
                          <a:latin typeface="Aptos" panose="020B0004020202020204" pitchFamily="34" charset="0"/>
                          <a:cs typeface="Arial" panose="020B0604020202020204" pitchFamily="34" charset="0"/>
                        </a:rPr>
                        <a:t>No</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899313"/>
                  </a:ext>
                </a:extLst>
              </a:tr>
              <a:tr h="184150">
                <a:tc>
                  <a:txBody>
                    <a:bodyPr/>
                    <a:lstStyle/>
                    <a:p>
                      <a:pPr marL="0" marR="0" lvl="0" indent="0" algn="l" defTabSz="524820" rtl="0" eaLnBrk="1" fontAlgn="b" latinLnBrk="0" hangingPunct="1">
                        <a:lnSpc>
                          <a:spcPct val="100000"/>
                        </a:lnSpc>
                        <a:spcBef>
                          <a:spcPts val="0"/>
                        </a:spcBef>
                        <a:spcAft>
                          <a:spcPts val="0"/>
                        </a:spcAft>
                        <a:buClrTx/>
                        <a:buSzTx/>
                        <a:buFontTx/>
                        <a:buNone/>
                        <a:tabLst/>
                        <a:defRPr/>
                      </a:pPr>
                      <a:r>
                        <a:rPr lang="en-US" sz="2300" u="none" strike="noStrike" dirty="0">
                          <a:solidFill>
                            <a:sysClr val="windowText" lastClr="000000"/>
                          </a:solidFill>
                          <a:effectLst/>
                          <a:latin typeface="Aptos" panose="020B0004020202020204" pitchFamily="34" charset="0"/>
                          <a:cs typeface="Arial" panose="020B0604020202020204" pitchFamily="34" charset="0"/>
                        </a:rPr>
                        <a:t>ASXL1</a:t>
                      </a:r>
                      <a:r>
                        <a:rPr lang="en-US" sz="2300" u="none" strike="noStrike" baseline="30000" dirty="0">
                          <a:solidFill>
                            <a:sysClr val="windowText" lastClr="000000"/>
                          </a:solidFill>
                          <a:effectLst/>
                          <a:latin typeface="Aptos" panose="020B0004020202020204" pitchFamily="34" charset="0"/>
                          <a:cs typeface="Arial" panose="020B0604020202020204" pitchFamily="34" charset="0"/>
                        </a:rPr>
                        <a:t>wt</a:t>
                      </a:r>
                      <a:endParaRPr lang="en-US" sz="2300" b="0" i="0" u="none" strike="noStrike" baseline="30000"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2300" u="none" strike="noStrike" dirty="0">
                          <a:solidFill>
                            <a:sysClr val="windowText" lastClr="000000"/>
                          </a:solidFill>
                          <a:effectLst/>
                          <a:latin typeface="Aptos" panose="020B0004020202020204" pitchFamily="34" charset="0"/>
                          <a:cs typeface="Arial" panose="020B0604020202020204" pitchFamily="34" charset="0"/>
                        </a:rPr>
                        <a:t>LIM2405</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300" u="none" strike="noStrike" dirty="0">
                          <a:solidFill>
                            <a:sysClr val="windowText" lastClr="000000"/>
                          </a:solidFill>
                          <a:effectLst/>
                          <a:latin typeface="Aptos" panose="020B0004020202020204" pitchFamily="34" charset="0"/>
                          <a:cs typeface="Arial" panose="020B0604020202020204" pitchFamily="34" charset="0"/>
                        </a:rPr>
                        <a:t>No</a:t>
                      </a:r>
                      <a:endParaRPr lang="en-US" sz="2300" b="0" i="0" u="none" strike="noStrike" dirty="0">
                        <a:solidFill>
                          <a:sysClr val="windowText" lastClr="000000"/>
                        </a:solidFill>
                        <a:effectLst/>
                        <a:latin typeface="Aptos" panose="020B0004020202020204" pitchFamily="34" charset="0"/>
                        <a:cs typeface="Arial" panose="020B0604020202020204" pitchFamily="34" charset="0"/>
                      </a:endParaRPr>
                    </a:p>
                  </a:txBody>
                  <a:tcPr marL="45720" marR="4572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038843"/>
                  </a:ext>
                </a:extLst>
              </a:tr>
            </a:tbl>
          </a:graphicData>
        </a:graphic>
      </p:graphicFrame>
      <p:sp>
        <p:nvSpPr>
          <p:cNvPr id="30" name="TextBox 29">
            <a:extLst>
              <a:ext uri="{FF2B5EF4-FFF2-40B4-BE49-F238E27FC236}">
                <a16:creationId xmlns:a16="http://schemas.microsoft.com/office/drawing/2014/main" id="{9AFBD61A-4611-525A-354D-0C008B7A325A}"/>
              </a:ext>
            </a:extLst>
          </p:cNvPr>
          <p:cNvSpPr txBox="1"/>
          <p:nvPr/>
        </p:nvSpPr>
        <p:spPr>
          <a:xfrm>
            <a:off x="22555195" y="7854254"/>
            <a:ext cx="10119361" cy="914401"/>
          </a:xfrm>
          <a:prstGeom prst="rect">
            <a:avLst/>
          </a:prstGeom>
          <a:solidFill>
            <a:srgbClr val="1D7378"/>
          </a:solidFill>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r>
              <a:rPr lang="en-US" sz="4800" b="1" i="1" dirty="0">
                <a:solidFill>
                  <a:schemeClr val="bg1"/>
                </a:solidFill>
                <a:latin typeface="Arial" panose="020B0604020202020204" pitchFamily="34" charset="0"/>
                <a:cs typeface="Arial" panose="020B0604020202020204" pitchFamily="34" charset="0"/>
              </a:rPr>
              <a:t>Future Directions for Research</a:t>
            </a:r>
            <a:endParaRPr lang="en-US" sz="3200" dirty="0">
              <a:solidFill>
                <a:schemeClr val="bg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3200" dirty="0">
              <a:solidFill>
                <a:schemeClr val="bg1"/>
              </a:solidFill>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015019ED-3E2B-26F8-EA3F-B074B01B26B5}"/>
              </a:ext>
            </a:extLst>
          </p:cNvPr>
          <p:cNvSpPr txBox="1"/>
          <p:nvPr/>
        </p:nvSpPr>
        <p:spPr>
          <a:xfrm>
            <a:off x="22555195" y="8843114"/>
            <a:ext cx="10119361" cy="5939687"/>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274320" rIns="274320" rtlCol="0">
            <a:noAutofit/>
          </a:bodyPr>
          <a:lstStyle/>
          <a:p>
            <a:pPr algn="just"/>
            <a:r>
              <a:rPr lang="en-US" sz="3100" dirty="0">
                <a:latin typeface="Arial" panose="020B0604020202020204" pitchFamily="34" charset="0"/>
                <a:cs typeface="Arial" panose="020B0604020202020204" pitchFamily="34" charset="0"/>
              </a:rPr>
              <a:t>ASXL1 mutations appear closely correlated with responses to CDK9 inhibitors treatment.  Application of sophisticated bioinformatics analyses could further elucidate additional biomarkers and settings that drive CDK9 inhibition efficacy in cancer.  Further preclinical experiments driven by identified biomarkers could provide basis for precision medicine approaches based on ASXL1 and other biomarkers.  Since SLS009 has a clinically established benign safety profile at highly efficacious dose levels, further clinical trials based on preclinical and bioinformatics data are recommended.</a:t>
            </a:r>
          </a:p>
        </p:txBody>
      </p:sp>
      <p:pic>
        <p:nvPicPr>
          <p:cNvPr id="14" name="Picture 13">
            <a:extLst>
              <a:ext uri="{FF2B5EF4-FFF2-40B4-BE49-F238E27FC236}">
                <a16:creationId xmlns:a16="http://schemas.microsoft.com/office/drawing/2014/main" id="{936255E2-63AE-61CE-8303-13A03D3EDB95}"/>
              </a:ext>
            </a:extLst>
          </p:cNvPr>
          <p:cNvPicPr>
            <a:picLocks noChangeAspect="1"/>
          </p:cNvPicPr>
          <p:nvPr/>
        </p:nvPicPr>
        <p:blipFill>
          <a:blip r:embed="rId6"/>
          <a:stretch>
            <a:fillRect/>
          </a:stretch>
        </p:blipFill>
        <p:spPr>
          <a:xfrm>
            <a:off x="28782334" y="15865093"/>
            <a:ext cx="3114374" cy="3114374"/>
          </a:xfrm>
          <a:prstGeom prst="rect">
            <a:avLst/>
          </a:prstGeom>
        </p:spPr>
      </p:pic>
    </p:spTree>
    <p:extLst>
      <p:ext uri="{BB962C8B-B14F-4D97-AF65-F5344CB8AC3E}">
        <p14:creationId xmlns:p14="http://schemas.microsoft.com/office/powerpoint/2010/main" val="34544193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1C24C4ACFCE9A48B8FB24D317AF858B" ma:contentTypeVersion="19" ma:contentTypeDescription="Create a new document." ma:contentTypeScope="" ma:versionID="745cc9a95cf6e3ce7db83c943a456b49">
  <xsd:schema xmlns:xsd="http://www.w3.org/2001/XMLSchema" xmlns:xs="http://www.w3.org/2001/XMLSchema" xmlns:p="http://schemas.microsoft.com/office/2006/metadata/properties" xmlns:ns2="7c3013fe-70f9-4ff4-8610-8d1cdb634c0d" xmlns:ns3="c358cfc3-f71e-41a5-9d77-25d9b3a30863" targetNamespace="http://schemas.microsoft.com/office/2006/metadata/properties" ma:root="true" ma:fieldsID="aaf88424ea39890fd9956e7d1c556de0" ns2:_="" ns3:_="">
    <xsd:import namespace="7c3013fe-70f9-4ff4-8610-8d1cdb634c0d"/>
    <xsd:import namespace="c358cfc3-f71e-41a5-9d77-25d9b3a308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_Flow_SignoffStatu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3013fe-70f9-4ff4-8610-8d1cdb634c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a143fba-eea5-49d5-8e80-f25e2672b5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58cfc3-f71e-41a5-9d77-25d9b3a3086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d5049b4e-1b18-4dcb-b147-1bf908c87910}" ma:internalName="TaxCatchAll" ma:showField="CatchAllData" ma:web="c358cfc3-f71e-41a5-9d77-25d9b3a3086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Flow_SignoffStatus xmlns="7c3013fe-70f9-4ff4-8610-8d1cdb634c0d" xsi:nil="true"/>
    <lcf76f155ced4ddcb4097134ff3c332f xmlns="7c3013fe-70f9-4ff4-8610-8d1cdb634c0d">
      <Terms xmlns="http://schemas.microsoft.com/office/infopath/2007/PartnerControls"/>
    </lcf76f155ced4ddcb4097134ff3c332f>
    <TaxCatchAll xmlns="c358cfc3-f71e-41a5-9d77-25d9b3a30863" xsi:nil="true"/>
  </documentManagement>
</p:properties>
</file>

<file path=customXml/itemProps1.xml><?xml version="1.0" encoding="utf-8"?>
<ds:datastoreItem xmlns:ds="http://schemas.openxmlformats.org/officeDocument/2006/customXml" ds:itemID="{263943FB-B30E-4EA8-AC49-4555611B5CF2}">
  <ds:schemaRefs>
    <ds:schemaRef ds:uri="http://schemas.microsoft.com/sharepoint/v3/contenttype/forms"/>
  </ds:schemaRefs>
</ds:datastoreItem>
</file>

<file path=customXml/itemProps2.xml><?xml version="1.0" encoding="utf-8"?>
<ds:datastoreItem xmlns:ds="http://schemas.openxmlformats.org/officeDocument/2006/customXml" ds:itemID="{144A0FD2-F0F7-4B35-91D3-61326522546C}">
  <ds:schemaRefs>
    <ds:schemaRef ds:uri="7c3013fe-70f9-4ff4-8610-8d1cdb634c0d"/>
    <ds:schemaRef ds:uri="c358cfc3-f71e-41a5-9d77-25d9b3a3086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FDF4B4D-E2FB-4D27-8E56-E0FB6F9C2260}">
  <ds:schemaRefs>
    <ds:schemaRef ds:uri="http://purl.org/dc/terms/"/>
    <ds:schemaRef ds:uri="http://purl.org/dc/dcmitype/"/>
    <ds:schemaRef ds:uri="c358cfc3-f71e-41a5-9d77-25d9b3a30863"/>
    <ds:schemaRef ds:uri="http://purl.org/dc/elements/1.1/"/>
    <ds:schemaRef ds:uri="7c3013fe-70f9-4ff4-8610-8d1cdb634c0d"/>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7570</TotalTime>
  <Words>617</Words>
  <Application>Microsoft Office PowerPoint</Application>
  <PresentationFormat>Custom</PresentationFormat>
  <Paragraphs>83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Calibri Light</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finding goes here, translated into plain English. Emphasize the important words.</dc:title>
  <dc:creator>Lisa Greaves</dc:creator>
  <cp:lastModifiedBy>Dragan Cicic</cp:lastModifiedBy>
  <cp:revision>7</cp:revision>
  <cp:lastPrinted>2025-05-08T13:40:15Z</cp:lastPrinted>
  <dcterms:created xsi:type="dcterms:W3CDTF">2019-07-25T20:43:26Z</dcterms:created>
  <dcterms:modified xsi:type="dcterms:W3CDTF">2025-05-09T15:53:28Z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0x010100B1C24C4ACFCE9A48B8FB24D317AF858B</vt:lpwstr>
  </property>
  <property fmtid="{D5CDD505-2E9C-101B-9397-08002B2CF9AE}" pid="3" name="MediaServiceImageTags">
    <vt:lpwstr/>
  </property>
</Properties>
</file>